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aa6c2855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aa6c2855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DSTC2: was a challenge: 31 trackers were submitted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WoZ: Similar to DSTC2 with a twist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aa6c28554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aa6c28554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3 dialog managers are: • DM-HC, a simple tracker maintaining a single top dialog state, and a hand-crafted policy • DM-POMDPHC, a dynamic Bayesian network for tracking a distribution of dialog states, and a hand-crafted policy • DM-POMDP, the same tracking method as DM-POMDPHC, with a policy learnt using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users were sometimes asked to find more than one restaurant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aa6c28554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aa6c28554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Degraded: </a:t>
            </a:r>
            <a:r>
              <a:rPr lang="en"/>
              <a:t>speech recogniser with artificially degraded statistical acoustic models</a:t>
            </a:r>
            <a:endParaRPr/>
          </a:p>
          <a:p>
            <a:pPr indent="0" lvl="0" marL="0" rtl="0" algn="l">
              <a:spcBef>
                <a:spcPts val="0"/>
              </a:spcBef>
              <a:spcAft>
                <a:spcPts val="0"/>
              </a:spcAft>
              <a:buNone/>
            </a:pPr>
            <a:r>
              <a:rPr lang="en"/>
              <a:t>Good: </a:t>
            </a:r>
            <a:r>
              <a:rPr lang="en"/>
              <a:t>full speech recogniser optimised for the domain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Batch: Word Confusion Net, improves ASR:  In order to provide word confusion networks, ASR was run offline in batch mode on each dialog using similar models as the live system</a:t>
            </a:r>
            <a:br>
              <a:rPr lang="en"/>
            </a:br>
            <a:endParaRPr/>
          </a:p>
          <a:p>
            <a:pPr indent="0" lvl="0" marL="0" rtl="0" algn="l">
              <a:spcBef>
                <a:spcPts val="0"/>
              </a:spcBef>
              <a:spcAft>
                <a:spcPts val="0"/>
              </a:spcAft>
              <a:buNone/>
            </a:pPr>
            <a:r>
              <a:rPr lang="en"/>
              <a:t>SLU hypothesis: </a:t>
            </a:r>
            <a:r>
              <a:rPr lang="en"/>
              <a:t>This paper presents a robust method for SLU based on features extracted from the full posterior distribution of recognition hypotheses encoded in the form of word confusion networks. Following [1], the system uses SVM classifiers operating on n-gram features, trained on unaligned input/output pairs. Performance is evaluated on both an off-line corpus and on-line in a live user trial. It is shown that a statistical discriminative approach to SLU operating on the full posterior ASR output distribution can substantially improve performance both in terms of accuracy and overall dialogue reward. Furthermore, additional gains can be obtained by incorporating features from the previous system output.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aa6c2855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aa6c2855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Much cleaner</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a847fdc2b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a847fdc2b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aa6c2855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aa6c28554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31 places with moderate price range. Can you please tell me what kind of food you would like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I'm sorry, there are no Catalan restaurants.  I can provide the phone number and addresses for the asian oriental restaurants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5aa6c2855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5aa6c2855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Paragram: The Paraphrase Database(PPDB): extensive semantic resource, consisting of a list of phrase pairs with (heuristic) confidence estimates</a:t>
            </a:r>
            <a:endParaRPr sz="1300">
              <a:latin typeface="Lato"/>
              <a:ea typeface="Lato"/>
              <a:cs typeface="Lato"/>
              <a:sym typeface="Lato"/>
            </a:endParaRPr>
          </a:p>
          <a:p>
            <a:pPr indent="0" lvl="0" marL="0" rtl="0" algn="l">
              <a:spcBef>
                <a:spcPts val="1600"/>
              </a:spcBef>
              <a:spcAft>
                <a:spcPts val="0"/>
              </a:spcAft>
              <a:buNone/>
            </a:pPr>
            <a:r>
              <a:t/>
            </a:r>
            <a:endParaRPr sz="1300">
              <a:latin typeface="Lato"/>
              <a:ea typeface="Lato"/>
              <a:cs typeface="Lato"/>
              <a:sym typeface="Lato"/>
            </a:endParaRPr>
          </a:p>
          <a:p>
            <a:pPr indent="0" lvl="0" marL="0" rtl="0" algn="l">
              <a:spcBef>
                <a:spcPts val="1600"/>
              </a:spcBef>
              <a:spcAft>
                <a:spcPts val="0"/>
              </a:spcAft>
              <a:buNone/>
            </a:pPr>
            <a:r>
              <a:t/>
            </a:r>
            <a:endParaRPr sz="1300">
              <a:latin typeface="Lato"/>
              <a:ea typeface="Lato"/>
              <a:cs typeface="Lato"/>
              <a:sym typeface="Lato"/>
            </a:endParaRPr>
          </a:p>
          <a:p>
            <a:pPr indent="0" lvl="0" marL="0" rtl="0" algn="l">
              <a:spcBef>
                <a:spcPts val="1600"/>
              </a:spcBef>
              <a:spcAft>
                <a:spcPts val="0"/>
              </a:spcAft>
              <a:buNone/>
            </a:pPr>
            <a:r>
              <a:rPr lang="en" sz="1300">
                <a:latin typeface="Lato"/>
                <a:ea typeface="Lato"/>
                <a:cs typeface="Lato"/>
                <a:sym typeface="Lato"/>
              </a:rPr>
              <a:t>DNN: Add all uni/bi/tri -&gt; pass through a fully connected layer add them again</a:t>
            </a:r>
            <a:endParaRPr sz="1300">
              <a:latin typeface="Lato"/>
              <a:ea typeface="Lato"/>
              <a:cs typeface="Lato"/>
              <a:sym typeface="Lato"/>
            </a:endParaRPr>
          </a:p>
          <a:p>
            <a:pPr indent="0" lvl="0" marL="0" rtl="0" algn="l">
              <a:spcBef>
                <a:spcPts val="1600"/>
              </a:spcBef>
              <a:spcAft>
                <a:spcPts val="1600"/>
              </a:spcAft>
              <a:buNone/>
            </a:pPr>
            <a:r>
              <a:rPr lang="en" sz="1300">
                <a:latin typeface="Lato"/>
                <a:ea typeface="Lato"/>
                <a:cs typeface="Lato"/>
                <a:sym typeface="Lato"/>
              </a:rPr>
              <a:t>CNN: convolution: Filter size of 1, 2, 3 (uni/bi/tri)</a:t>
            </a:r>
            <a:endParaRPr sz="1300">
              <a:latin typeface="Lato"/>
              <a:ea typeface="Lato"/>
              <a:cs typeface="Lato"/>
              <a:sym typeface="Lat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aa6c28554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aa6c28554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The NBT model learns to map this tuple into a single vector c of the same dimensionality as the utterance representation r. </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These two representations are then forced to interact in order to learn a similarity metric which:</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discriminates between interactions of utterances with slot-value pairs that they either do or do not express</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No delexiization required</a:t>
            </a:r>
            <a:endParaRPr sz="1300">
              <a:latin typeface="Lato"/>
              <a:ea typeface="Lato"/>
              <a:cs typeface="Lato"/>
              <a:sym typeface="La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aa6c28554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aa6c28554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 The computed similarity terms act as gating mechanisms which only pass the utterance representation through if the system asked about the current candidate slot or slot-value pair. </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This type of interaction is particularly useful for the confirm system act: if the system asks the user to confirm, the user is likely not to mention any slot values, but to just respond affirmatively or negatively.</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 This means that the model must consider the three-way interaction between the utterance, candidate slot-value pair and the slot value pair offered by the system. </a:t>
            </a:r>
            <a:endParaRPr sz="13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If (and only if) the latter two are the same should the model consider the affirmative or negative polarity of the user utterance when making the subsequent binary decisio</a:t>
            </a:r>
            <a:endParaRPr sz="1300">
              <a:latin typeface="Lato"/>
              <a:ea typeface="Lato"/>
              <a:cs typeface="Lato"/>
              <a:sym typeface="La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aa6c28554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aa6c28554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Final Output layer to combine everything</a:t>
            </a:r>
            <a:endParaRPr sz="1300">
              <a:latin typeface="Lato"/>
              <a:ea typeface="Lato"/>
              <a:cs typeface="Lato"/>
              <a:sym typeface="La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5a847fdc2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5a847fdc2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aa6c28554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aa6c28554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ASR: Automatic speech recognition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5aa6c28554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aa6c28554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ASR: Automatic speech recognition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aa6c28554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aa6c28554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ASR: Automatic speech recognition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aa6c28554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aa6c28554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the joint goal</a:t>
            </a:r>
            <a:endParaRPr/>
          </a:p>
          <a:p>
            <a:pPr indent="0" lvl="0" marL="0" rtl="0" algn="l">
              <a:spcBef>
                <a:spcPts val="0"/>
              </a:spcBef>
              <a:spcAft>
                <a:spcPts val="0"/>
              </a:spcAft>
              <a:buNone/>
            </a:pPr>
            <a:r>
              <a:rPr lang="en"/>
              <a:t>Turn level requests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900">
                <a:solidFill>
                  <a:srgbClr val="032F62"/>
                </a:solidFill>
                <a:highlight>
                  <a:srgbClr val="FFFFFF"/>
                </a:highlight>
                <a:latin typeface="Courier New"/>
                <a:ea typeface="Courier New"/>
                <a:cs typeface="Courier New"/>
                <a:sym typeface="Courier New"/>
              </a:rPr>
              <a:t>Semantic dict: "area"</a:t>
            </a:r>
            <a:r>
              <a:rPr lang="en" sz="900">
                <a:solidFill>
                  <a:srgbClr val="24292E"/>
                </a:solidFill>
                <a:highlight>
                  <a:srgbClr val="FFFFFF"/>
                </a:highlight>
                <a:latin typeface="Courier New"/>
                <a:ea typeface="Courier New"/>
                <a:cs typeface="Courier New"/>
                <a:sym typeface="Courier New"/>
              </a:rPr>
              <a:t>: [</a:t>
            </a:r>
            <a:r>
              <a:rPr lang="en" sz="900">
                <a:solidFill>
                  <a:srgbClr val="032F62"/>
                </a:solidFill>
                <a:highlight>
                  <a:srgbClr val="FFFFFF"/>
                </a:highlight>
                <a:latin typeface="Courier New"/>
                <a:ea typeface="Courier New"/>
                <a:cs typeface="Courier New"/>
                <a:sym typeface="Courier New"/>
              </a:rPr>
              <a:t>"area of town"</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"section of the city"</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"side of town"</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"part of town"</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"of town"</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"area"</a:t>
            </a:r>
            <a:r>
              <a:rPr lang="en" sz="900">
                <a:solidFill>
                  <a:srgbClr val="24292E"/>
                </a:solidFill>
                <a:highlight>
                  <a:srgbClr val="FFFFFF"/>
                </a:highlight>
                <a:latin typeface="Courier New"/>
                <a:ea typeface="Courier New"/>
                <a:cs typeface="Courier New"/>
                <a:sym typeface="Courier New"/>
              </a:rPr>
              <a:t>,</a:t>
            </a:r>
            <a:r>
              <a:rPr lang="en" sz="900">
                <a:solidFill>
                  <a:srgbClr val="032F62"/>
                </a:solidFill>
                <a:highlight>
                  <a:srgbClr val="FFFFFF"/>
                </a:highlight>
                <a:latin typeface="Courier New"/>
                <a:ea typeface="Courier New"/>
                <a:cs typeface="Courier New"/>
                <a:sym typeface="Courier New"/>
              </a:rPr>
              <a:t>"location"</a:t>
            </a:r>
            <a:r>
              <a:rPr lang="en" sz="900">
                <a:solidFill>
                  <a:srgbClr val="24292E"/>
                </a:solidFill>
                <a:highlight>
                  <a:srgbClr val="FFFFFF"/>
                </a:highlight>
                <a:latin typeface="Courier New"/>
                <a:ea typeface="Courier New"/>
                <a:cs typeface="Courier New"/>
                <a:sym typeface="Courier New"/>
              </a:rPr>
              <a: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5aa6c28554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aa6c28554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We believe this happens because distributional models keep related, yet antonymous words close together (e.g. north and south, expensive and inexpensive), offsetting the useful semantic content embedded in this vector spaces.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5aa6c28554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aa6c28554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Glove: </a:t>
            </a:r>
            <a:r>
              <a:rPr lang="en"/>
              <a:t>We believe this happens because distributional models keep related, yet antonymous words close together (e.g. north and south, expensive and inexpensive), offsetting the useful semantic content embedded in this vector spaces.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5aa6c2855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5aa6c2855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a847fdc2b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a847fdc2b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5aa6c2855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5aa6c2855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Pre-trained word embeddings weren’t that popular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5a847fdc2b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5a847fdc2b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aa6c28554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aa6c28554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a847fdc2b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a847fdc2b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aa6c2855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aa6c2855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aclweb.org/anthology/W14-4337" TargetMode="External"/><Relationship Id="rId4" Type="http://schemas.openxmlformats.org/officeDocument/2006/relationships/hyperlink" Target="https://www.aclweb.org/anthology/W14-4337" TargetMode="External"/><Relationship Id="rId5" Type="http://schemas.openxmlformats.org/officeDocument/2006/relationships/hyperlink" Target="https://arxiv.org/pdf/1604.04562.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12.png"/><Relationship Id="rId7"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8.png"/><Relationship Id="rId9"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15.png"/><Relationship Id="rId7" Type="http://schemas.openxmlformats.org/officeDocument/2006/relationships/image" Target="../media/image18.png"/><Relationship Id="rId8"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8.png"/><Relationship Id="rId11" Type="http://schemas.openxmlformats.org/officeDocument/2006/relationships/image" Target="../media/image20.png"/><Relationship Id="rId10" Type="http://schemas.openxmlformats.org/officeDocument/2006/relationships/image" Target="../media/image16.png"/><Relationship Id="rId9"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5.png"/><Relationship Id="rId7" Type="http://schemas.openxmlformats.org/officeDocument/2006/relationships/image" Target="../media/image18.png"/><Relationship Id="rId8"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33.png"/></Relationships>
</file>

<file path=ppt/slides/_rels/slide20.xml.rels><?xml version="1.0" encoding="UTF-8" standalone="yes"?><Relationships xmlns="http://schemas.openxmlformats.org/package/2006/relationships"><Relationship Id="rId11" Type="http://schemas.openxmlformats.org/officeDocument/2006/relationships/image" Target="../media/image35.png"/><Relationship Id="rId10" Type="http://schemas.openxmlformats.org/officeDocument/2006/relationships/image" Target="../media/image26.png"/><Relationship Id="rId13" Type="http://schemas.openxmlformats.org/officeDocument/2006/relationships/image" Target="../media/image29.png"/><Relationship Id="rId12" Type="http://schemas.openxmlformats.org/officeDocument/2006/relationships/image" Target="../media/image28.png"/><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34.png"/><Relationship Id="rId5" Type="http://schemas.openxmlformats.org/officeDocument/2006/relationships/image" Target="../media/image22.png"/><Relationship Id="rId6" Type="http://schemas.openxmlformats.org/officeDocument/2006/relationships/image" Target="../media/image25.png"/><Relationship Id="rId7" Type="http://schemas.openxmlformats.org/officeDocument/2006/relationships/image" Target="../media/image32.png"/><Relationship Id="rId8" Type="http://schemas.openxmlformats.org/officeDocument/2006/relationships/image" Target="../media/image27.png"/></Relationships>
</file>

<file path=ppt/slides/_rels/slide21.xml.rels><?xml version="1.0" encoding="UTF-8" standalone="yes"?><Relationships xmlns="http://schemas.openxmlformats.org/package/2006/relationships"><Relationship Id="rId11" Type="http://schemas.openxmlformats.org/officeDocument/2006/relationships/image" Target="../media/image40.png"/><Relationship Id="rId10" Type="http://schemas.openxmlformats.org/officeDocument/2006/relationships/image" Target="../media/image29.png"/><Relationship Id="rId13" Type="http://schemas.openxmlformats.org/officeDocument/2006/relationships/image" Target="../media/image37.png"/><Relationship Id="rId12" Type="http://schemas.openxmlformats.org/officeDocument/2006/relationships/image" Target="../media/image39.png"/><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35.png"/><Relationship Id="rId5" Type="http://schemas.openxmlformats.org/officeDocument/2006/relationships/image" Target="../media/image22.png"/><Relationship Id="rId6" Type="http://schemas.openxmlformats.org/officeDocument/2006/relationships/image" Target="../media/image25.png"/><Relationship Id="rId7" Type="http://schemas.openxmlformats.org/officeDocument/2006/relationships/image" Target="../media/image32.png"/><Relationship Id="rId8"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6.png"/><Relationship Id="rId4" Type="http://schemas.openxmlformats.org/officeDocument/2006/relationships/image" Target="../media/image42.png"/><Relationship Id="rId5"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arxiv.org/abs/1604.04562"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61233" y="16196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t>
            </a:r>
            <a:r>
              <a:rPr lang="en"/>
              <a:t>ask-oriented dialogue &amp; Ontology based state tracking</a:t>
            </a:r>
            <a:endParaRPr/>
          </a:p>
        </p:txBody>
      </p:sp>
      <p:sp>
        <p:nvSpPr>
          <p:cNvPr id="55" name="Google Shape;55;p13"/>
          <p:cNvSpPr txBox="1"/>
          <p:nvPr>
            <p:ph idx="1" type="subTitle"/>
          </p:nvPr>
        </p:nvSpPr>
        <p:spPr>
          <a:xfrm>
            <a:off x="5286075" y="4268225"/>
            <a:ext cx="3470700" cy="50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Divye &amp; Victor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16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a:p>
        </p:txBody>
      </p:sp>
      <p:sp>
        <p:nvSpPr>
          <p:cNvPr id="122" name="Google Shape;122;p22"/>
          <p:cNvSpPr txBox="1"/>
          <p:nvPr>
            <p:ph idx="1" type="body"/>
          </p:nvPr>
        </p:nvSpPr>
        <p:spPr>
          <a:xfrm>
            <a:off x="530900" y="1564125"/>
            <a:ext cx="7038900" cy="129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Dialog State Tracking Challenge </a:t>
            </a:r>
            <a:r>
              <a:rPr lang="en"/>
              <a:t>2 (DSTC2): </a:t>
            </a:r>
            <a:endParaRPr/>
          </a:p>
          <a:p>
            <a:pPr indent="-317500" lvl="1" marL="914400" rtl="0" algn="l">
              <a:spcBef>
                <a:spcPts val="0"/>
              </a:spcBef>
              <a:spcAft>
                <a:spcPts val="0"/>
              </a:spcAft>
              <a:buSzPts val="1400"/>
              <a:buChar char="-"/>
            </a:pPr>
            <a:r>
              <a:rPr lang="en"/>
              <a:t>The domain is restaurant search</a:t>
            </a:r>
            <a:endParaRPr/>
          </a:p>
          <a:p>
            <a:pPr indent="-317500" lvl="1" marL="914400" rtl="0" algn="l">
              <a:spcBef>
                <a:spcPts val="0"/>
              </a:spcBef>
              <a:spcAft>
                <a:spcPts val="0"/>
              </a:spcAft>
              <a:buSzPts val="1400"/>
              <a:buChar char="-"/>
            </a:pPr>
            <a:r>
              <a:rPr lang="en"/>
              <a:t>2207 training dialogues and the test set consists of 1117 dialogues</a:t>
            </a:r>
            <a:endParaRPr/>
          </a:p>
          <a:p>
            <a:pPr indent="-317500" lvl="1" marL="914400" rtl="0" algn="l">
              <a:spcBef>
                <a:spcPts val="0"/>
              </a:spcBef>
              <a:spcAft>
                <a:spcPts val="0"/>
              </a:spcAft>
              <a:buSzPts val="1400"/>
              <a:buChar char="-"/>
            </a:pPr>
            <a:r>
              <a:rPr lang="en" u="sng">
                <a:solidFill>
                  <a:schemeClr val="hlink"/>
                </a:solidFill>
                <a:hlinkClick r:id="rId3"/>
              </a:rPr>
              <a:t>Henderson et al., </a:t>
            </a:r>
            <a:r>
              <a:rPr lang="en" u="sng">
                <a:solidFill>
                  <a:schemeClr val="hlink"/>
                </a:solidFill>
                <a:hlinkClick r:id="rId4"/>
              </a:rPr>
              <a:t>2014</a:t>
            </a:r>
            <a:endParaRPr/>
          </a:p>
        </p:txBody>
      </p:sp>
      <p:sp>
        <p:nvSpPr>
          <p:cNvPr id="123" name="Google Shape;123;p22"/>
          <p:cNvSpPr txBox="1"/>
          <p:nvPr>
            <p:ph idx="1" type="body"/>
          </p:nvPr>
        </p:nvSpPr>
        <p:spPr>
          <a:xfrm>
            <a:off x="311700" y="2917575"/>
            <a:ext cx="7038900" cy="1402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Wizard of Oz 2.0 (WoZ2.0):</a:t>
            </a:r>
            <a:endParaRPr/>
          </a:p>
          <a:p>
            <a:pPr indent="-317500" lvl="1" marL="914400" rtl="0" algn="l">
              <a:spcBef>
                <a:spcPts val="0"/>
              </a:spcBef>
              <a:spcAft>
                <a:spcPts val="0"/>
              </a:spcAft>
              <a:buSzPts val="1400"/>
              <a:buChar char="-"/>
            </a:pPr>
            <a:r>
              <a:rPr lang="en"/>
              <a:t>The domain is restaurant search </a:t>
            </a:r>
            <a:endParaRPr/>
          </a:p>
          <a:p>
            <a:pPr indent="-317500" lvl="1" marL="914400" rtl="0" algn="l">
              <a:spcBef>
                <a:spcPts val="0"/>
              </a:spcBef>
              <a:spcAft>
                <a:spcPts val="0"/>
              </a:spcAft>
              <a:buSzPts val="1400"/>
              <a:buChar char="-"/>
            </a:pPr>
            <a:r>
              <a:rPr lang="en"/>
              <a:t>1200 dialogues. 600 training, 200 validation and 400 test set</a:t>
            </a:r>
            <a:endParaRPr/>
          </a:p>
          <a:p>
            <a:pPr indent="-317500" lvl="1" marL="914400" rtl="0" algn="l">
              <a:spcBef>
                <a:spcPts val="0"/>
              </a:spcBef>
              <a:spcAft>
                <a:spcPts val="0"/>
              </a:spcAft>
              <a:buSzPts val="1400"/>
              <a:buChar char="-"/>
            </a:pPr>
            <a:r>
              <a:rPr lang="en" u="sng">
                <a:solidFill>
                  <a:schemeClr val="hlink"/>
                </a:solidFill>
                <a:hlinkClick r:id="rId5"/>
              </a:rPr>
              <a:t>Wen et al., 2017</a:t>
            </a:r>
            <a:endParaRPr/>
          </a:p>
        </p:txBody>
      </p:sp>
      <p:sp>
        <p:nvSpPr>
          <p:cNvPr id="124" name="Google Shape;124;p22"/>
          <p:cNvSpPr txBox="1"/>
          <p:nvPr/>
        </p:nvSpPr>
        <p:spPr>
          <a:xfrm>
            <a:off x="571625" y="953475"/>
            <a:ext cx="3209700" cy="51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2"/>
                </a:solidFill>
              </a:rPr>
              <a:t>Used 2 datasets</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16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Dialog State Tracking Challenge 2 (</a:t>
            </a:r>
            <a:r>
              <a:rPr lang="en"/>
              <a:t>DSTC2)</a:t>
            </a:r>
            <a:endParaRPr/>
          </a:p>
        </p:txBody>
      </p:sp>
      <p:sp>
        <p:nvSpPr>
          <p:cNvPr id="130" name="Google Shape;130;p23"/>
          <p:cNvSpPr txBox="1"/>
          <p:nvPr>
            <p:ph idx="1" type="body"/>
          </p:nvPr>
        </p:nvSpPr>
        <p:spPr>
          <a:xfrm>
            <a:off x="530900" y="1152450"/>
            <a:ext cx="81687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Paid Amazon Mechanical Turkers were assigned tasks and asked to call the dialog systems. </a:t>
            </a:r>
            <a:endParaRPr sz="1400"/>
          </a:p>
          <a:p>
            <a:pPr indent="-292100" lvl="1" marL="914400" rtl="0" algn="l">
              <a:spcBef>
                <a:spcPts val="0"/>
              </a:spcBef>
              <a:spcAft>
                <a:spcPts val="0"/>
              </a:spcAft>
              <a:buSzPts val="1000"/>
              <a:buChar char="○"/>
            </a:pPr>
            <a:r>
              <a:rPr lang="en" sz="1000"/>
              <a:t>DM-HC: Maintains single top dialog state + handcrafted policy - </a:t>
            </a:r>
            <a:r>
              <a:rPr lang="en" sz="1000"/>
              <a:t>Train/Dev</a:t>
            </a:r>
            <a:endParaRPr sz="1000"/>
          </a:p>
          <a:p>
            <a:pPr indent="-292100" lvl="1" marL="914400" rtl="0" algn="l">
              <a:spcBef>
                <a:spcPts val="0"/>
              </a:spcBef>
              <a:spcAft>
                <a:spcPts val="0"/>
              </a:spcAft>
              <a:buSzPts val="1000"/>
              <a:buChar char="○"/>
            </a:pPr>
            <a:r>
              <a:rPr lang="en" sz="1000"/>
              <a:t>DM-POMDPHC: Dynamic Bayesian network +  </a:t>
            </a:r>
            <a:r>
              <a:rPr lang="en" sz="1000"/>
              <a:t>handcrafted</a:t>
            </a:r>
            <a:r>
              <a:rPr lang="en" sz="1000"/>
              <a:t> policy - Train/Dev</a:t>
            </a:r>
            <a:endParaRPr sz="1000"/>
          </a:p>
          <a:p>
            <a:pPr indent="-292100" lvl="1" marL="914400" rtl="0" algn="l">
              <a:spcBef>
                <a:spcPts val="0"/>
              </a:spcBef>
              <a:spcAft>
                <a:spcPts val="0"/>
              </a:spcAft>
              <a:buSzPts val="1000"/>
              <a:buChar char="○"/>
            </a:pPr>
            <a:r>
              <a:rPr lang="en" sz="1000"/>
              <a:t>DM-POMDP: DM-POMDPHC + POMDP reinforcement learning - Test</a:t>
            </a:r>
            <a:endParaRPr sz="1000"/>
          </a:p>
          <a:p>
            <a:pPr indent="-292100" lvl="1" marL="914400" rtl="0" algn="l">
              <a:spcBef>
                <a:spcPts val="0"/>
              </a:spcBef>
              <a:spcAft>
                <a:spcPts val="0"/>
              </a:spcAft>
              <a:buSzPts val="1000"/>
              <a:buChar char="○"/>
            </a:pPr>
            <a:r>
              <a:rPr lang="en" sz="1000"/>
              <a:t>Results from these trackers were manually corrected</a:t>
            </a:r>
            <a:endParaRPr sz="1000"/>
          </a:p>
          <a:p>
            <a:pPr indent="-317500" lvl="0" marL="457200" rtl="0" algn="l">
              <a:spcBef>
                <a:spcPts val="0"/>
              </a:spcBef>
              <a:spcAft>
                <a:spcPts val="0"/>
              </a:spcAft>
              <a:buSzPts val="1400"/>
              <a:buChar char="●"/>
            </a:pPr>
            <a:r>
              <a:rPr lang="en" sz="1400"/>
              <a:t>Callers were asked to find restaurants that matched particular constraints on the slots area, price range and food.</a:t>
            </a:r>
            <a:endParaRPr sz="1400"/>
          </a:p>
          <a:p>
            <a:pPr indent="0" lvl="0" marL="0" rtl="0" algn="l">
              <a:spcBef>
                <a:spcPts val="1600"/>
              </a:spcBef>
              <a:spcAft>
                <a:spcPts val="1600"/>
              </a:spcAft>
              <a:buNone/>
            </a:pPr>
            <a:r>
              <a:t/>
            </a:r>
            <a:endParaRPr sz="1400"/>
          </a:p>
        </p:txBody>
      </p:sp>
      <p:pic>
        <p:nvPicPr>
          <p:cNvPr id="131" name="Google Shape;131;p23"/>
          <p:cNvPicPr preferRelativeResize="0"/>
          <p:nvPr/>
        </p:nvPicPr>
        <p:blipFill>
          <a:blip r:embed="rId3">
            <a:alphaModFix/>
          </a:blip>
          <a:stretch>
            <a:fillRect/>
          </a:stretch>
        </p:blipFill>
        <p:spPr>
          <a:xfrm>
            <a:off x="3216826" y="2897750"/>
            <a:ext cx="2796849" cy="1752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DSTC2 Data Analysis</a:t>
            </a:r>
            <a:endParaRPr/>
          </a:p>
        </p:txBody>
      </p:sp>
      <p:pic>
        <p:nvPicPr>
          <p:cNvPr id="137" name="Google Shape;137;p24"/>
          <p:cNvPicPr preferRelativeResize="0"/>
          <p:nvPr/>
        </p:nvPicPr>
        <p:blipFill>
          <a:blip r:embed="rId3">
            <a:alphaModFix/>
          </a:blip>
          <a:stretch>
            <a:fillRect/>
          </a:stretch>
        </p:blipFill>
        <p:spPr>
          <a:xfrm>
            <a:off x="5609175" y="1424325"/>
            <a:ext cx="3145551" cy="1780051"/>
          </a:xfrm>
          <a:prstGeom prst="rect">
            <a:avLst/>
          </a:prstGeom>
          <a:noFill/>
          <a:ln>
            <a:noFill/>
          </a:ln>
        </p:spPr>
      </p:pic>
      <p:pic>
        <p:nvPicPr>
          <p:cNvPr id="138" name="Google Shape;138;p24"/>
          <p:cNvPicPr preferRelativeResize="0"/>
          <p:nvPr/>
        </p:nvPicPr>
        <p:blipFill>
          <a:blip r:embed="rId4">
            <a:alphaModFix/>
          </a:blip>
          <a:stretch>
            <a:fillRect/>
          </a:stretch>
        </p:blipFill>
        <p:spPr>
          <a:xfrm>
            <a:off x="869500" y="1510800"/>
            <a:ext cx="3253000" cy="1507500"/>
          </a:xfrm>
          <a:prstGeom prst="rect">
            <a:avLst/>
          </a:prstGeom>
          <a:noFill/>
          <a:ln>
            <a:noFill/>
          </a:ln>
        </p:spPr>
      </p:pic>
      <p:sp>
        <p:nvSpPr>
          <p:cNvPr id="139" name="Google Shape;139;p24"/>
          <p:cNvSpPr txBox="1"/>
          <p:nvPr/>
        </p:nvSpPr>
        <p:spPr>
          <a:xfrm>
            <a:off x="908775" y="3302925"/>
            <a:ext cx="6730800" cy="146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High WER</a:t>
            </a:r>
            <a:endParaRPr/>
          </a:p>
          <a:p>
            <a:pPr indent="-317500" lvl="0" marL="457200" rtl="0" algn="l">
              <a:spcBef>
                <a:spcPts val="0"/>
              </a:spcBef>
              <a:spcAft>
                <a:spcPts val="0"/>
              </a:spcAft>
              <a:buSzPts val="1400"/>
              <a:buChar char="-"/>
            </a:pPr>
            <a:r>
              <a:rPr lang="en">
                <a:solidFill>
                  <a:schemeClr val="dk1"/>
                </a:solidFill>
              </a:rPr>
              <a:t>26.4% in train</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31.9% on dev</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28.7% test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Furthermore, the DSTC2 data had to be cleaned: Various spelling errors</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16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Wizard-of-Oz 2.0 (WoZ2.0)</a:t>
            </a:r>
            <a:endParaRPr/>
          </a:p>
        </p:txBody>
      </p:sp>
      <p:sp>
        <p:nvSpPr>
          <p:cNvPr id="145" name="Google Shape;145;p25"/>
          <p:cNvSpPr txBox="1"/>
          <p:nvPr>
            <p:ph idx="1" type="body"/>
          </p:nvPr>
        </p:nvSpPr>
        <p:spPr>
          <a:xfrm>
            <a:off x="530900" y="1152450"/>
            <a:ext cx="6048600" cy="347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a:t>
            </a:r>
            <a:r>
              <a:rPr lang="en"/>
              <a:t>sers: Task similar to DSTC2</a:t>
            </a:r>
            <a:endParaRPr/>
          </a:p>
          <a:p>
            <a:pPr indent="-317500" lvl="1" marL="914400" rtl="0" algn="l">
              <a:spcBef>
                <a:spcPts val="0"/>
              </a:spcBef>
              <a:spcAft>
                <a:spcPts val="0"/>
              </a:spcAft>
              <a:buSzPts val="1400"/>
              <a:buChar char="-"/>
            </a:pPr>
            <a:r>
              <a:rPr lang="en" sz="1800"/>
              <a:t>Type</a:t>
            </a:r>
            <a:r>
              <a:rPr lang="en" sz="1800"/>
              <a:t> in natural language sentences to fulfil the task</a:t>
            </a:r>
            <a:endParaRPr/>
          </a:p>
          <a:p>
            <a:pPr indent="-342900" lvl="0" marL="457200" rtl="0" algn="l">
              <a:spcBef>
                <a:spcPts val="0"/>
              </a:spcBef>
              <a:spcAft>
                <a:spcPts val="0"/>
              </a:spcAft>
              <a:buSzPts val="1800"/>
              <a:buChar char="-"/>
            </a:pPr>
            <a:r>
              <a:rPr lang="en"/>
              <a:t>Amazon Mechanical Turk: The dialogue system</a:t>
            </a:r>
            <a:endParaRPr/>
          </a:p>
          <a:p>
            <a:pPr indent="-317500" lvl="1" marL="914400" rtl="0" algn="l">
              <a:spcBef>
                <a:spcPts val="0"/>
              </a:spcBef>
              <a:spcAft>
                <a:spcPts val="0"/>
              </a:spcAft>
              <a:buSzPts val="1400"/>
              <a:buChar char="-"/>
            </a:pPr>
            <a:r>
              <a:rPr lang="en"/>
              <a:t> Used DSTC2 ontology. </a:t>
            </a:r>
            <a:endParaRPr/>
          </a:p>
          <a:p>
            <a:pPr indent="-342900" lvl="0" marL="457200" rtl="0" algn="l">
              <a:spcBef>
                <a:spcPts val="0"/>
              </a:spcBef>
              <a:spcAft>
                <a:spcPts val="0"/>
              </a:spcAft>
              <a:buSzPts val="1800"/>
              <a:buChar char="-"/>
            </a:pPr>
            <a:r>
              <a:rPr lang="en"/>
              <a:t>WOZ focuses on semantic understanding </a:t>
            </a:r>
            <a:endParaRPr/>
          </a:p>
          <a:p>
            <a:pPr indent="-342900" lvl="0" marL="457200" rtl="0" algn="l">
              <a:spcBef>
                <a:spcPts val="0"/>
              </a:spcBef>
              <a:spcAft>
                <a:spcPts val="0"/>
              </a:spcAft>
              <a:buSzPts val="1800"/>
              <a:buChar char="-"/>
            </a:pPr>
            <a:r>
              <a:rPr lang="en"/>
              <a:t>Not testing robustness to ASR errors</a:t>
            </a:r>
            <a:r>
              <a:rPr lang="en"/>
              <a:t>.</a:t>
            </a:r>
            <a:endParaRPr/>
          </a:p>
        </p:txBody>
      </p:sp>
      <p:pic>
        <p:nvPicPr>
          <p:cNvPr id="146" name="Google Shape;146;p25"/>
          <p:cNvPicPr preferRelativeResize="0"/>
          <p:nvPr/>
        </p:nvPicPr>
        <p:blipFill>
          <a:blip r:embed="rId3">
            <a:alphaModFix/>
          </a:blip>
          <a:stretch>
            <a:fillRect/>
          </a:stretch>
        </p:blipFill>
        <p:spPr>
          <a:xfrm>
            <a:off x="6917050" y="1637075"/>
            <a:ext cx="1844400" cy="2305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125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model</a:t>
            </a:r>
            <a:endParaRPr/>
          </a:p>
        </p:txBody>
      </p:sp>
      <p:sp>
        <p:nvSpPr>
          <p:cNvPr id="152" name="Google Shape;152;p26"/>
          <p:cNvSpPr txBox="1"/>
          <p:nvPr>
            <p:ph idx="1" type="body"/>
          </p:nvPr>
        </p:nvSpPr>
        <p:spPr>
          <a:xfrm>
            <a:off x="409950" y="698025"/>
            <a:ext cx="4086000" cy="217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Input:</a:t>
            </a:r>
            <a:endParaRPr/>
          </a:p>
          <a:p>
            <a:pPr indent="-342900" lvl="0" marL="457200" rtl="0" algn="l">
              <a:lnSpc>
                <a:spcPct val="100000"/>
              </a:lnSpc>
              <a:spcBef>
                <a:spcPts val="1600"/>
              </a:spcBef>
              <a:spcAft>
                <a:spcPts val="0"/>
              </a:spcAft>
              <a:buSzPts val="1800"/>
              <a:buChar char="-"/>
            </a:pPr>
            <a:r>
              <a:rPr lang="en"/>
              <a:t>System dialogue acts preceding the user input</a:t>
            </a:r>
            <a:endParaRPr/>
          </a:p>
          <a:p>
            <a:pPr indent="-342900" lvl="0" marL="457200" rtl="0" algn="l">
              <a:lnSpc>
                <a:spcPct val="100000"/>
              </a:lnSpc>
              <a:spcBef>
                <a:spcPts val="0"/>
              </a:spcBef>
              <a:spcAft>
                <a:spcPts val="0"/>
              </a:spcAft>
              <a:buSzPts val="1800"/>
              <a:buChar char="-"/>
            </a:pPr>
            <a:r>
              <a:rPr lang="en"/>
              <a:t>User utterance</a:t>
            </a:r>
            <a:endParaRPr/>
          </a:p>
          <a:p>
            <a:pPr indent="-342900" lvl="0" marL="457200" rtl="0" algn="l">
              <a:lnSpc>
                <a:spcPct val="100000"/>
              </a:lnSpc>
              <a:spcBef>
                <a:spcPts val="0"/>
              </a:spcBef>
              <a:spcAft>
                <a:spcPts val="0"/>
              </a:spcAft>
              <a:buSzPts val="1800"/>
              <a:buChar char="-"/>
            </a:pPr>
            <a:r>
              <a:rPr lang="en"/>
              <a:t>A single candidate slot-value pair </a:t>
            </a:r>
            <a:endParaRPr/>
          </a:p>
          <a:p>
            <a:pPr indent="-317500" lvl="1" marL="914400" rtl="0" algn="l">
              <a:lnSpc>
                <a:spcPct val="100000"/>
              </a:lnSpc>
              <a:spcBef>
                <a:spcPts val="0"/>
              </a:spcBef>
              <a:spcAft>
                <a:spcPts val="0"/>
              </a:spcAft>
              <a:buSzPts val="1400"/>
              <a:buChar char="-"/>
            </a:pPr>
            <a:r>
              <a:rPr lang="en"/>
              <a:t>Is FOOD=ITALIAN expressed in ‘</a:t>
            </a:r>
            <a:r>
              <a:rPr i="1" lang="en">
                <a:latin typeface="Times New Roman"/>
                <a:ea typeface="Times New Roman"/>
                <a:cs typeface="Times New Roman"/>
                <a:sym typeface="Times New Roman"/>
              </a:rPr>
              <a:t>I’m looking for good pizza</a:t>
            </a:r>
            <a:r>
              <a:rPr lang="en"/>
              <a:t>’. </a:t>
            </a:r>
            <a:endParaRPr/>
          </a:p>
        </p:txBody>
      </p:sp>
      <p:pic>
        <p:nvPicPr>
          <p:cNvPr id="153" name="Google Shape;153;p26"/>
          <p:cNvPicPr preferRelativeResize="0"/>
          <p:nvPr/>
        </p:nvPicPr>
        <p:blipFill>
          <a:blip r:embed="rId3">
            <a:alphaModFix/>
          </a:blip>
          <a:stretch>
            <a:fillRect/>
          </a:stretch>
        </p:blipFill>
        <p:spPr>
          <a:xfrm>
            <a:off x="4728000" y="1510298"/>
            <a:ext cx="4233098" cy="1883600"/>
          </a:xfrm>
          <a:prstGeom prst="rect">
            <a:avLst/>
          </a:prstGeom>
          <a:noFill/>
          <a:ln>
            <a:noFill/>
          </a:ln>
        </p:spPr>
      </p:pic>
      <p:sp>
        <p:nvSpPr>
          <p:cNvPr id="154" name="Google Shape;154;p26"/>
          <p:cNvSpPr txBox="1"/>
          <p:nvPr>
            <p:ph idx="1" type="body"/>
          </p:nvPr>
        </p:nvSpPr>
        <p:spPr>
          <a:xfrm>
            <a:off x="486000" y="3048875"/>
            <a:ext cx="4086000" cy="132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Output</a:t>
            </a:r>
            <a:endParaRPr/>
          </a:p>
          <a:p>
            <a:pPr indent="-342900" lvl="0" marL="457200" rtl="0" algn="l">
              <a:lnSpc>
                <a:spcPct val="100000"/>
              </a:lnSpc>
              <a:spcBef>
                <a:spcPts val="1600"/>
              </a:spcBef>
              <a:spcAft>
                <a:spcPts val="0"/>
              </a:spcAft>
              <a:buSzPts val="1800"/>
              <a:buChar char="-"/>
            </a:pPr>
            <a:r>
              <a:rPr lang="en"/>
              <a:t>Is the slot-value pair is part of the state or not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model (continued)</a:t>
            </a:r>
            <a:endParaRPr/>
          </a:p>
        </p:txBody>
      </p:sp>
      <p:sp>
        <p:nvSpPr>
          <p:cNvPr id="160" name="Google Shape;160;p27"/>
          <p:cNvSpPr txBox="1"/>
          <p:nvPr>
            <p:ph idx="1" type="body"/>
          </p:nvPr>
        </p:nvSpPr>
        <p:spPr>
          <a:xfrm>
            <a:off x="499850" y="1470375"/>
            <a:ext cx="3976800" cy="861000"/>
          </a:xfrm>
          <a:prstGeom prst="rect">
            <a:avLst/>
          </a:prstGeom>
        </p:spPr>
        <p:txBody>
          <a:bodyPr anchorCtr="0" anchor="t" bIns="91425" lIns="91425" spcFirstLastPara="1" rIns="91425" wrap="square" tIns="91425">
            <a:noAutofit/>
          </a:bodyPr>
          <a:lstStyle/>
          <a:p>
            <a:pPr indent="-292100" lvl="0" marL="457200" rtl="0" algn="l">
              <a:lnSpc>
                <a:spcPct val="100000"/>
              </a:lnSpc>
              <a:spcBef>
                <a:spcPts val="0"/>
              </a:spcBef>
              <a:spcAft>
                <a:spcPts val="0"/>
              </a:spcAft>
              <a:buSzPts val="1000"/>
              <a:buChar char="-"/>
            </a:pPr>
            <a:r>
              <a:rPr lang="en" sz="1000"/>
              <a:t>Candidate Pair</a:t>
            </a:r>
            <a:endParaRPr sz="1000"/>
          </a:p>
          <a:p>
            <a:pPr indent="-292100" lvl="1" marL="914400" rtl="0" algn="l">
              <a:lnSpc>
                <a:spcPct val="100000"/>
              </a:lnSpc>
              <a:spcBef>
                <a:spcPts val="0"/>
              </a:spcBef>
              <a:spcAft>
                <a:spcPts val="0"/>
              </a:spcAft>
              <a:buSzPts val="1000"/>
              <a:buChar char="-"/>
            </a:pPr>
            <a:r>
              <a:rPr lang="en" sz="1000"/>
              <a:t>Representation: Word embeddings of the slot/value names</a:t>
            </a:r>
            <a:endParaRPr sz="1000"/>
          </a:p>
          <a:p>
            <a:pPr indent="-292100" lvl="1" marL="914400" marR="0" rtl="0" algn="l">
              <a:lnSpc>
                <a:spcPct val="100000"/>
              </a:lnSpc>
              <a:spcBef>
                <a:spcPts val="0"/>
              </a:spcBef>
              <a:spcAft>
                <a:spcPts val="0"/>
              </a:spcAft>
              <a:buSzPts val="1000"/>
              <a:buChar char="-"/>
            </a:pPr>
            <a:r>
              <a:rPr lang="en" sz="1000"/>
              <a:t>In case of multiple words: add embeddings</a:t>
            </a:r>
            <a:endParaRPr sz="1000"/>
          </a:p>
        </p:txBody>
      </p:sp>
      <p:pic>
        <p:nvPicPr>
          <p:cNvPr id="161" name="Google Shape;161;p27"/>
          <p:cNvPicPr preferRelativeResize="0"/>
          <p:nvPr/>
        </p:nvPicPr>
        <p:blipFill>
          <a:blip r:embed="rId3">
            <a:alphaModFix/>
          </a:blip>
          <a:stretch>
            <a:fillRect/>
          </a:stretch>
        </p:blipFill>
        <p:spPr>
          <a:xfrm>
            <a:off x="4740475" y="1846573"/>
            <a:ext cx="4233098" cy="1883600"/>
          </a:xfrm>
          <a:prstGeom prst="rect">
            <a:avLst/>
          </a:prstGeom>
          <a:noFill/>
          <a:ln>
            <a:noFill/>
          </a:ln>
        </p:spPr>
      </p:pic>
      <p:sp>
        <p:nvSpPr>
          <p:cNvPr id="162" name="Google Shape;162;p27"/>
          <p:cNvSpPr/>
          <p:nvPr/>
        </p:nvSpPr>
        <p:spPr>
          <a:xfrm>
            <a:off x="4811450" y="1898200"/>
            <a:ext cx="1296900" cy="7818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7"/>
          <p:cNvSpPr/>
          <p:nvPr/>
        </p:nvSpPr>
        <p:spPr>
          <a:xfrm>
            <a:off x="7487925" y="1932800"/>
            <a:ext cx="1296900" cy="7818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txBox="1"/>
          <p:nvPr>
            <p:ph idx="1" type="body"/>
          </p:nvPr>
        </p:nvSpPr>
        <p:spPr>
          <a:xfrm>
            <a:off x="499850" y="2680000"/>
            <a:ext cx="3976800" cy="1174200"/>
          </a:xfrm>
          <a:prstGeom prst="rect">
            <a:avLst/>
          </a:prstGeom>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SzPts val="1000"/>
              <a:buChar char="-"/>
            </a:pPr>
            <a:r>
              <a:rPr lang="en" sz="1000"/>
              <a:t>The system dialogue acts (tq, ts, tv)</a:t>
            </a:r>
            <a:endParaRPr sz="1000">
              <a:solidFill>
                <a:srgbClr val="999999"/>
              </a:solidFill>
              <a:latin typeface="Times New Roman"/>
              <a:ea typeface="Times New Roman"/>
              <a:cs typeface="Times New Roman"/>
              <a:sym typeface="Times New Roman"/>
            </a:endParaRPr>
          </a:p>
          <a:p>
            <a:pPr indent="-292100" lvl="1" marL="914400" marR="0" rtl="0" algn="l">
              <a:lnSpc>
                <a:spcPct val="100000"/>
              </a:lnSpc>
              <a:spcBef>
                <a:spcPts val="0"/>
              </a:spcBef>
              <a:spcAft>
                <a:spcPts val="0"/>
              </a:spcAft>
              <a:buSzPts val="1000"/>
              <a:buChar char="-"/>
            </a:pPr>
            <a:r>
              <a:rPr lang="en" sz="1000"/>
              <a:t>System Request: tq</a:t>
            </a:r>
            <a:endParaRPr sz="1000"/>
          </a:p>
          <a:p>
            <a:pPr indent="-292100" lvl="1" marL="914400" marR="0" rtl="0" algn="l">
              <a:lnSpc>
                <a:spcPct val="100000"/>
              </a:lnSpc>
              <a:spcBef>
                <a:spcPts val="0"/>
              </a:spcBef>
              <a:spcAft>
                <a:spcPts val="0"/>
              </a:spcAft>
              <a:buSzPts val="1000"/>
              <a:buChar char="-"/>
            </a:pPr>
            <a:r>
              <a:rPr lang="en" sz="1000"/>
              <a:t>System Confirm: (ts, tv)</a:t>
            </a:r>
            <a:endParaRPr sz="1000"/>
          </a:p>
          <a:p>
            <a:pPr indent="-292100" lvl="1" marL="914400" marR="0" rtl="0" algn="l">
              <a:lnSpc>
                <a:spcPct val="100000"/>
              </a:lnSpc>
              <a:spcBef>
                <a:spcPts val="0"/>
              </a:spcBef>
              <a:spcAft>
                <a:spcPts val="0"/>
              </a:spcAft>
              <a:buSzPts val="1000"/>
              <a:buChar char="-"/>
            </a:pPr>
            <a:r>
              <a:rPr lang="en" sz="1000"/>
              <a:t>Representation: Word embeddings of the slot/value names</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Google Shape;169;p28"/>
          <p:cNvPicPr preferRelativeResize="0"/>
          <p:nvPr/>
        </p:nvPicPr>
        <p:blipFill>
          <a:blip r:embed="rId3">
            <a:alphaModFix/>
          </a:blip>
          <a:stretch>
            <a:fillRect/>
          </a:stretch>
        </p:blipFill>
        <p:spPr>
          <a:xfrm>
            <a:off x="4910900" y="1022273"/>
            <a:ext cx="4233098" cy="1883600"/>
          </a:xfrm>
          <a:prstGeom prst="rect">
            <a:avLst/>
          </a:prstGeom>
          <a:noFill/>
          <a:ln>
            <a:noFill/>
          </a:ln>
        </p:spPr>
      </p:pic>
      <p:pic>
        <p:nvPicPr>
          <p:cNvPr id="170" name="Google Shape;170;p28"/>
          <p:cNvPicPr preferRelativeResize="0"/>
          <p:nvPr/>
        </p:nvPicPr>
        <p:blipFill>
          <a:blip r:embed="rId4">
            <a:alphaModFix/>
          </a:blip>
          <a:stretch>
            <a:fillRect/>
          </a:stretch>
        </p:blipFill>
        <p:spPr>
          <a:xfrm>
            <a:off x="2011500" y="3616811"/>
            <a:ext cx="4151725" cy="1269828"/>
          </a:xfrm>
          <a:prstGeom prst="rect">
            <a:avLst/>
          </a:prstGeom>
          <a:noFill/>
          <a:ln>
            <a:noFill/>
          </a:ln>
        </p:spPr>
      </p:pic>
      <p:pic>
        <p:nvPicPr>
          <p:cNvPr id="171" name="Google Shape;171;p28"/>
          <p:cNvPicPr preferRelativeResize="0"/>
          <p:nvPr/>
        </p:nvPicPr>
        <p:blipFill>
          <a:blip r:embed="rId5">
            <a:alphaModFix/>
          </a:blip>
          <a:stretch>
            <a:fillRect/>
          </a:stretch>
        </p:blipFill>
        <p:spPr>
          <a:xfrm>
            <a:off x="1688800" y="2378925"/>
            <a:ext cx="4031701" cy="1157675"/>
          </a:xfrm>
          <a:prstGeom prst="rect">
            <a:avLst/>
          </a:prstGeom>
          <a:noFill/>
          <a:ln>
            <a:noFill/>
          </a:ln>
        </p:spPr>
      </p:pic>
      <p:sp>
        <p:nvSpPr>
          <p:cNvPr id="172" name="Google Shape;172;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Utterance Representation</a:t>
            </a:r>
            <a:endParaRPr/>
          </a:p>
        </p:txBody>
      </p:sp>
      <p:sp>
        <p:nvSpPr>
          <p:cNvPr id="173" name="Google Shape;173;p28"/>
          <p:cNvSpPr txBox="1"/>
          <p:nvPr>
            <p:ph idx="1" type="body"/>
          </p:nvPr>
        </p:nvSpPr>
        <p:spPr>
          <a:xfrm>
            <a:off x="205125" y="1146150"/>
            <a:ext cx="4291200" cy="395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User utterance encoder</a:t>
            </a:r>
            <a:r>
              <a:rPr lang="en"/>
              <a:t> </a:t>
            </a:r>
            <a:endParaRPr/>
          </a:p>
          <a:p>
            <a:pPr indent="0" lvl="0" marL="0" rtl="0" algn="l">
              <a:lnSpc>
                <a:spcPct val="100000"/>
              </a:lnSpc>
              <a:spcBef>
                <a:spcPts val="1600"/>
              </a:spcBef>
              <a:spcAft>
                <a:spcPts val="0"/>
              </a:spcAft>
              <a:buNone/>
            </a:pPr>
            <a:r>
              <a:rPr lang="en"/>
              <a:t>They consider 2 models</a:t>
            </a:r>
            <a:endParaRPr/>
          </a:p>
          <a:p>
            <a:pPr indent="-342900" lvl="0" marL="457200" rtl="0" algn="l">
              <a:lnSpc>
                <a:spcPct val="100000"/>
              </a:lnSpc>
              <a:spcBef>
                <a:spcPts val="1600"/>
              </a:spcBef>
              <a:spcAft>
                <a:spcPts val="0"/>
              </a:spcAft>
              <a:buSzPts val="1800"/>
              <a:buChar char="-"/>
            </a:pPr>
            <a:r>
              <a:rPr lang="en"/>
              <a:t>NBT-DNN</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0"/>
              </a:spcAft>
              <a:buNone/>
            </a:pPr>
            <a:r>
              <a:t/>
            </a:r>
            <a:endParaRPr/>
          </a:p>
          <a:p>
            <a:pPr indent="-342900" lvl="0" marL="457200" rtl="0" algn="l">
              <a:lnSpc>
                <a:spcPct val="100000"/>
              </a:lnSpc>
              <a:spcBef>
                <a:spcPts val="1600"/>
              </a:spcBef>
              <a:spcAft>
                <a:spcPts val="0"/>
              </a:spcAft>
              <a:buSzPts val="1800"/>
              <a:buChar char="-"/>
            </a:pPr>
            <a:r>
              <a:rPr lang="en"/>
              <a:t>NBT-CNN</a:t>
            </a:r>
            <a:endParaRPr/>
          </a:p>
        </p:txBody>
      </p:sp>
      <p:sp>
        <p:nvSpPr>
          <p:cNvPr id="174" name="Google Shape;174;p28"/>
          <p:cNvSpPr/>
          <p:nvPr/>
        </p:nvSpPr>
        <p:spPr>
          <a:xfrm>
            <a:off x="6297850" y="1062450"/>
            <a:ext cx="1151100" cy="5271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2227875" y="3443000"/>
            <a:ext cx="403800" cy="93600"/>
          </a:xfrm>
          <a:prstGeom prst="ellipse">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a:off x="2205425" y="4717225"/>
            <a:ext cx="403800" cy="93600"/>
          </a:xfrm>
          <a:prstGeom prst="ellipse">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8"/>
          <p:cNvSpPr txBox="1"/>
          <p:nvPr/>
        </p:nvSpPr>
        <p:spPr>
          <a:xfrm>
            <a:off x="6163225" y="3319750"/>
            <a:ext cx="14706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8761D"/>
                </a:solidFill>
              </a:rPr>
              <a:t>Paragram-SL99</a:t>
            </a:r>
            <a:endParaRPr>
              <a:solidFill>
                <a:srgbClr val="38761D"/>
              </a:solidFill>
            </a:endParaRPr>
          </a:p>
        </p:txBody>
      </p:sp>
      <p:sp>
        <p:nvSpPr>
          <p:cNvPr id="178" name="Google Shape;178;p28"/>
          <p:cNvSpPr txBox="1"/>
          <p:nvPr/>
        </p:nvSpPr>
        <p:spPr>
          <a:xfrm>
            <a:off x="6163225" y="3536600"/>
            <a:ext cx="17001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29"/>
          <p:cNvPicPr preferRelativeResize="0"/>
          <p:nvPr/>
        </p:nvPicPr>
        <p:blipFill>
          <a:blip r:embed="rId3">
            <a:alphaModFix/>
          </a:blip>
          <a:stretch>
            <a:fillRect/>
          </a:stretch>
        </p:blipFill>
        <p:spPr>
          <a:xfrm>
            <a:off x="4910900" y="1022273"/>
            <a:ext cx="4233098" cy="1883600"/>
          </a:xfrm>
          <a:prstGeom prst="rect">
            <a:avLst/>
          </a:prstGeom>
          <a:noFill/>
          <a:ln>
            <a:noFill/>
          </a:ln>
        </p:spPr>
      </p:pic>
      <p:sp>
        <p:nvSpPr>
          <p:cNvPr id="184" name="Google Shape;18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Semantic Decoding</a:t>
            </a:r>
            <a:endParaRPr/>
          </a:p>
        </p:txBody>
      </p:sp>
      <p:sp>
        <p:nvSpPr>
          <p:cNvPr id="185" name="Google Shape;185;p29"/>
          <p:cNvSpPr/>
          <p:nvPr/>
        </p:nvSpPr>
        <p:spPr>
          <a:xfrm>
            <a:off x="6972175" y="2050275"/>
            <a:ext cx="1295700" cy="5727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9"/>
          <p:cNvSpPr txBox="1"/>
          <p:nvPr/>
        </p:nvSpPr>
        <p:spPr>
          <a:xfrm>
            <a:off x="504925" y="1457550"/>
            <a:ext cx="4330200" cy="1249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a:t>
            </a:r>
            <a:r>
              <a:rPr lang="en"/>
              <a:t>ntent for the current candidate pair </a:t>
            </a:r>
            <a:endParaRPr/>
          </a:p>
          <a:p>
            <a:pPr indent="-317500" lvl="1" marL="914400" rtl="0" algn="l">
              <a:spcBef>
                <a:spcPts val="0"/>
              </a:spcBef>
              <a:spcAft>
                <a:spcPts val="0"/>
              </a:spcAft>
              <a:buSzPts val="1400"/>
              <a:buChar char="-"/>
            </a:pPr>
            <a:r>
              <a:rPr lang="en"/>
              <a:t>Example:  ‘I want Thai food’ with food=Thai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87" name="Google Shape;187;p29"/>
          <p:cNvPicPr preferRelativeResize="0"/>
          <p:nvPr/>
        </p:nvPicPr>
        <p:blipFill rotWithShape="1">
          <a:blip r:embed="rId4">
            <a:alphaModFix/>
          </a:blip>
          <a:srcRect b="56614" l="0" r="0" t="0"/>
          <a:stretch/>
        </p:blipFill>
        <p:spPr>
          <a:xfrm>
            <a:off x="1214350" y="3401057"/>
            <a:ext cx="2894076" cy="344975"/>
          </a:xfrm>
          <a:prstGeom prst="rect">
            <a:avLst/>
          </a:prstGeom>
          <a:noFill/>
          <a:ln>
            <a:noFill/>
          </a:ln>
        </p:spPr>
      </p:pic>
      <p:pic>
        <p:nvPicPr>
          <p:cNvPr descr="\textbf{c}_\textbf{s}: \text{Vector space representations of slot name}" id="188" name="Google Shape;188;p29" title="MathEquation,#000000"/>
          <p:cNvPicPr preferRelativeResize="0"/>
          <p:nvPr/>
        </p:nvPicPr>
        <p:blipFill>
          <a:blip r:embed="rId5">
            <a:alphaModFix/>
          </a:blip>
          <a:stretch>
            <a:fillRect/>
          </a:stretch>
        </p:blipFill>
        <p:spPr>
          <a:xfrm>
            <a:off x="1214362" y="2804600"/>
            <a:ext cx="3169324" cy="261475"/>
          </a:xfrm>
          <a:prstGeom prst="rect">
            <a:avLst/>
          </a:prstGeom>
          <a:noFill/>
          <a:ln>
            <a:noFill/>
          </a:ln>
        </p:spPr>
      </p:pic>
      <p:pic>
        <p:nvPicPr>
          <p:cNvPr descr="\textbf{c}_\textbf{v}: \text{Vector space representations of slot value}" id="189" name="Google Shape;189;p29" title="MathEquation,#000000"/>
          <p:cNvPicPr preferRelativeResize="0"/>
          <p:nvPr/>
        </p:nvPicPr>
        <p:blipFill>
          <a:blip r:embed="rId6">
            <a:alphaModFix/>
          </a:blip>
          <a:stretch>
            <a:fillRect/>
          </a:stretch>
        </p:blipFill>
        <p:spPr>
          <a:xfrm>
            <a:off x="1214349" y="3038525"/>
            <a:ext cx="3169326" cy="257508"/>
          </a:xfrm>
          <a:prstGeom prst="rect">
            <a:avLst/>
          </a:prstGeom>
          <a:noFill/>
          <a:ln>
            <a:noFill/>
          </a:ln>
        </p:spPr>
      </p:pic>
      <p:pic>
        <p:nvPicPr>
          <p:cNvPr descr="\otimes: \text{Element-wise vector multiplication}" id="190" name="Google Shape;190;p29" title="MathEquation,#000000"/>
          <p:cNvPicPr preferRelativeResize="0"/>
          <p:nvPr/>
        </p:nvPicPr>
        <p:blipFill>
          <a:blip r:embed="rId7">
            <a:alphaModFix/>
          </a:blip>
          <a:stretch>
            <a:fillRect/>
          </a:stretch>
        </p:blipFill>
        <p:spPr>
          <a:xfrm>
            <a:off x="1262143" y="4426892"/>
            <a:ext cx="2617976" cy="219275"/>
          </a:xfrm>
          <a:prstGeom prst="rect">
            <a:avLst/>
          </a:prstGeom>
          <a:noFill/>
          <a:ln>
            <a:noFill/>
          </a:ln>
        </p:spPr>
      </p:pic>
      <p:pic>
        <p:nvPicPr>
          <p:cNvPr id="191" name="Google Shape;191;p29"/>
          <p:cNvPicPr preferRelativeResize="0"/>
          <p:nvPr/>
        </p:nvPicPr>
        <p:blipFill rotWithShape="1">
          <a:blip r:embed="rId4">
            <a:alphaModFix/>
          </a:blip>
          <a:srcRect b="0" l="0" r="0" t="46224"/>
          <a:stretch/>
        </p:blipFill>
        <p:spPr>
          <a:xfrm>
            <a:off x="1222988" y="3872680"/>
            <a:ext cx="2894076" cy="427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pic>
        <p:nvPicPr>
          <p:cNvPr id="196" name="Google Shape;196;p30"/>
          <p:cNvPicPr preferRelativeResize="0"/>
          <p:nvPr/>
        </p:nvPicPr>
        <p:blipFill>
          <a:blip r:embed="rId3">
            <a:alphaModFix/>
          </a:blip>
          <a:stretch>
            <a:fillRect/>
          </a:stretch>
        </p:blipFill>
        <p:spPr>
          <a:xfrm>
            <a:off x="4910900" y="1022273"/>
            <a:ext cx="4233098" cy="1883600"/>
          </a:xfrm>
          <a:prstGeom prst="rect">
            <a:avLst/>
          </a:prstGeom>
          <a:noFill/>
          <a:ln>
            <a:noFill/>
          </a:ln>
        </p:spPr>
      </p:pic>
      <p:sp>
        <p:nvSpPr>
          <p:cNvPr id="197" name="Google Shape;19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Context Modelling</a:t>
            </a:r>
            <a:endParaRPr/>
          </a:p>
        </p:txBody>
      </p:sp>
      <p:sp>
        <p:nvSpPr>
          <p:cNvPr id="198" name="Google Shape;198;p30"/>
          <p:cNvSpPr/>
          <p:nvPr/>
        </p:nvSpPr>
        <p:spPr>
          <a:xfrm>
            <a:off x="5075575" y="1970725"/>
            <a:ext cx="1693800" cy="5727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txBox="1"/>
          <p:nvPr/>
        </p:nvSpPr>
        <p:spPr>
          <a:xfrm>
            <a:off x="504925" y="1457550"/>
            <a:ext cx="4330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Encode context of the System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descr="\textbf{c}_\textbf{s}: \text{Vector space representations of slot name}" id="200" name="Google Shape;200;p30" title="MathEquation,#000000"/>
          <p:cNvPicPr preferRelativeResize="0"/>
          <p:nvPr/>
        </p:nvPicPr>
        <p:blipFill>
          <a:blip r:embed="rId4">
            <a:alphaModFix/>
          </a:blip>
          <a:stretch>
            <a:fillRect/>
          </a:stretch>
        </p:blipFill>
        <p:spPr>
          <a:xfrm>
            <a:off x="351385" y="2379450"/>
            <a:ext cx="2221704" cy="183295"/>
          </a:xfrm>
          <a:prstGeom prst="rect">
            <a:avLst/>
          </a:prstGeom>
          <a:noFill/>
          <a:ln>
            <a:noFill/>
          </a:ln>
        </p:spPr>
      </p:pic>
      <p:pic>
        <p:nvPicPr>
          <p:cNvPr descr="\textbf{c}_\textbf{v}: \text{Vector space representations of slot value}" id="201" name="Google Shape;201;p30" title="MathEquation,#000000"/>
          <p:cNvPicPr preferRelativeResize="0"/>
          <p:nvPr/>
        </p:nvPicPr>
        <p:blipFill>
          <a:blip r:embed="rId5">
            <a:alphaModFix/>
          </a:blip>
          <a:stretch>
            <a:fillRect/>
          </a:stretch>
        </p:blipFill>
        <p:spPr>
          <a:xfrm>
            <a:off x="351375" y="2543433"/>
            <a:ext cx="2221704" cy="180514"/>
          </a:xfrm>
          <a:prstGeom prst="rect">
            <a:avLst/>
          </a:prstGeom>
          <a:noFill/>
          <a:ln>
            <a:noFill/>
          </a:ln>
        </p:spPr>
      </p:pic>
      <p:pic>
        <p:nvPicPr>
          <p:cNvPr descr="\textbf{t}_\textbf{q}: \text{Vector space representations system request}" id="202" name="Google Shape;202;p30" title="MathEquation,#000000"/>
          <p:cNvPicPr preferRelativeResize="0"/>
          <p:nvPr/>
        </p:nvPicPr>
        <p:blipFill>
          <a:blip r:embed="rId6">
            <a:alphaModFix/>
          </a:blip>
          <a:stretch>
            <a:fillRect/>
          </a:stretch>
        </p:blipFill>
        <p:spPr>
          <a:xfrm>
            <a:off x="351376" y="2767713"/>
            <a:ext cx="2412352" cy="186958"/>
          </a:xfrm>
          <a:prstGeom prst="rect">
            <a:avLst/>
          </a:prstGeom>
          <a:noFill/>
          <a:ln>
            <a:noFill/>
          </a:ln>
        </p:spPr>
      </p:pic>
      <p:pic>
        <p:nvPicPr>
          <p:cNvPr descr="\textbf{t}_\textbf{s}: \text{Vector space representations of the slot name for system confirm}" id="203" name="Google Shape;203;p30" title="MathEquation,#000000"/>
          <p:cNvPicPr preferRelativeResize="0"/>
          <p:nvPr/>
        </p:nvPicPr>
        <p:blipFill>
          <a:blip r:embed="rId7">
            <a:alphaModFix/>
          </a:blip>
          <a:stretch>
            <a:fillRect/>
          </a:stretch>
        </p:blipFill>
        <p:spPr>
          <a:xfrm>
            <a:off x="351376" y="2941533"/>
            <a:ext cx="3399224" cy="186958"/>
          </a:xfrm>
          <a:prstGeom prst="rect">
            <a:avLst/>
          </a:prstGeom>
          <a:noFill/>
          <a:ln>
            <a:noFill/>
          </a:ln>
        </p:spPr>
      </p:pic>
      <p:pic>
        <p:nvPicPr>
          <p:cNvPr descr="\textbf{t}_\textbf{v}: \text{Vector space representations of the slot value for system confirm}" id="204" name="Google Shape;204;p30" title="MathEquation,#000000"/>
          <p:cNvPicPr preferRelativeResize="0"/>
          <p:nvPr/>
        </p:nvPicPr>
        <p:blipFill>
          <a:blip r:embed="rId8">
            <a:alphaModFix/>
          </a:blip>
          <a:stretch>
            <a:fillRect/>
          </a:stretch>
        </p:blipFill>
        <p:spPr>
          <a:xfrm>
            <a:off x="351376" y="3114392"/>
            <a:ext cx="3399224" cy="186958"/>
          </a:xfrm>
          <a:prstGeom prst="rect">
            <a:avLst/>
          </a:prstGeom>
          <a:noFill/>
          <a:ln>
            <a:noFill/>
          </a:ln>
        </p:spPr>
      </p:pic>
      <p:pic>
        <p:nvPicPr>
          <p:cNvPr id="205" name="Google Shape;205;p30"/>
          <p:cNvPicPr preferRelativeResize="0"/>
          <p:nvPr/>
        </p:nvPicPr>
        <p:blipFill>
          <a:blip r:embed="rId9">
            <a:alphaModFix/>
          </a:blip>
          <a:stretch>
            <a:fillRect/>
          </a:stretch>
        </p:blipFill>
        <p:spPr>
          <a:xfrm>
            <a:off x="311688" y="3461069"/>
            <a:ext cx="2738474" cy="81180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pic>
        <p:nvPicPr>
          <p:cNvPr id="210" name="Google Shape;210;p31"/>
          <p:cNvPicPr preferRelativeResize="0"/>
          <p:nvPr/>
        </p:nvPicPr>
        <p:blipFill>
          <a:blip r:embed="rId3">
            <a:alphaModFix/>
          </a:blip>
          <a:stretch>
            <a:fillRect/>
          </a:stretch>
        </p:blipFill>
        <p:spPr>
          <a:xfrm>
            <a:off x="4910900" y="1022273"/>
            <a:ext cx="4233098" cy="1883600"/>
          </a:xfrm>
          <a:prstGeom prst="rect">
            <a:avLst/>
          </a:prstGeom>
          <a:noFill/>
          <a:ln>
            <a:noFill/>
          </a:ln>
        </p:spPr>
      </p:pic>
      <p:sp>
        <p:nvSpPr>
          <p:cNvPr id="211" name="Google Shape;211;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Binary Decision making</a:t>
            </a:r>
            <a:endParaRPr/>
          </a:p>
        </p:txBody>
      </p:sp>
      <p:sp>
        <p:nvSpPr>
          <p:cNvPr id="212" name="Google Shape;212;p31"/>
          <p:cNvSpPr/>
          <p:nvPr/>
        </p:nvSpPr>
        <p:spPr>
          <a:xfrm>
            <a:off x="6180550" y="2532625"/>
            <a:ext cx="1693800" cy="5727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extbf{c}_\textbf{s}: \text{Vector space representations of slot name}" id="213" name="Google Shape;213;p31" title="MathEquation,#000000"/>
          <p:cNvPicPr preferRelativeResize="0"/>
          <p:nvPr/>
        </p:nvPicPr>
        <p:blipFill>
          <a:blip r:embed="rId4">
            <a:alphaModFix/>
          </a:blip>
          <a:stretch>
            <a:fillRect/>
          </a:stretch>
        </p:blipFill>
        <p:spPr>
          <a:xfrm>
            <a:off x="351385" y="2379450"/>
            <a:ext cx="2221704" cy="183295"/>
          </a:xfrm>
          <a:prstGeom prst="rect">
            <a:avLst/>
          </a:prstGeom>
          <a:noFill/>
          <a:ln>
            <a:noFill/>
          </a:ln>
        </p:spPr>
      </p:pic>
      <p:pic>
        <p:nvPicPr>
          <p:cNvPr descr="\textbf{c}_\textbf{v}: \text{Vector space representations of slot value}" id="214" name="Google Shape;214;p31" title="MathEquation,#000000"/>
          <p:cNvPicPr preferRelativeResize="0"/>
          <p:nvPr/>
        </p:nvPicPr>
        <p:blipFill>
          <a:blip r:embed="rId5">
            <a:alphaModFix/>
          </a:blip>
          <a:stretch>
            <a:fillRect/>
          </a:stretch>
        </p:blipFill>
        <p:spPr>
          <a:xfrm>
            <a:off x="351375" y="2543433"/>
            <a:ext cx="2221704" cy="180514"/>
          </a:xfrm>
          <a:prstGeom prst="rect">
            <a:avLst/>
          </a:prstGeom>
          <a:noFill/>
          <a:ln>
            <a:noFill/>
          </a:ln>
        </p:spPr>
      </p:pic>
      <p:pic>
        <p:nvPicPr>
          <p:cNvPr descr="\textbf{t}_\textbf{q}: \text{Vector space representations system request}" id="215" name="Google Shape;215;p31" title="MathEquation,#000000"/>
          <p:cNvPicPr preferRelativeResize="0"/>
          <p:nvPr/>
        </p:nvPicPr>
        <p:blipFill>
          <a:blip r:embed="rId6">
            <a:alphaModFix/>
          </a:blip>
          <a:stretch>
            <a:fillRect/>
          </a:stretch>
        </p:blipFill>
        <p:spPr>
          <a:xfrm>
            <a:off x="351376" y="2767713"/>
            <a:ext cx="2412352" cy="186958"/>
          </a:xfrm>
          <a:prstGeom prst="rect">
            <a:avLst/>
          </a:prstGeom>
          <a:noFill/>
          <a:ln>
            <a:noFill/>
          </a:ln>
        </p:spPr>
      </p:pic>
      <p:pic>
        <p:nvPicPr>
          <p:cNvPr descr="\textbf{t}_\textbf{s}: \text{Vector space representations of the slot name for system confirm}" id="216" name="Google Shape;216;p31" title="MathEquation,#000000"/>
          <p:cNvPicPr preferRelativeResize="0"/>
          <p:nvPr/>
        </p:nvPicPr>
        <p:blipFill>
          <a:blip r:embed="rId7">
            <a:alphaModFix/>
          </a:blip>
          <a:stretch>
            <a:fillRect/>
          </a:stretch>
        </p:blipFill>
        <p:spPr>
          <a:xfrm>
            <a:off x="351376" y="2941533"/>
            <a:ext cx="3399224" cy="186958"/>
          </a:xfrm>
          <a:prstGeom prst="rect">
            <a:avLst/>
          </a:prstGeom>
          <a:noFill/>
          <a:ln>
            <a:noFill/>
          </a:ln>
        </p:spPr>
      </p:pic>
      <p:pic>
        <p:nvPicPr>
          <p:cNvPr descr="\textbf{t}_\textbf{v}: \text{Vector space representations of the slot value for system confirm}" id="217" name="Google Shape;217;p31" title="MathEquation,#000000"/>
          <p:cNvPicPr preferRelativeResize="0"/>
          <p:nvPr/>
        </p:nvPicPr>
        <p:blipFill>
          <a:blip r:embed="rId8">
            <a:alphaModFix/>
          </a:blip>
          <a:stretch>
            <a:fillRect/>
          </a:stretch>
        </p:blipFill>
        <p:spPr>
          <a:xfrm>
            <a:off x="351376" y="3114392"/>
            <a:ext cx="3399224" cy="186958"/>
          </a:xfrm>
          <a:prstGeom prst="rect">
            <a:avLst/>
          </a:prstGeom>
          <a:noFill/>
          <a:ln>
            <a:noFill/>
          </a:ln>
        </p:spPr>
      </p:pic>
      <p:pic>
        <p:nvPicPr>
          <p:cNvPr id="218" name="Google Shape;218;p31"/>
          <p:cNvPicPr preferRelativeResize="0"/>
          <p:nvPr/>
        </p:nvPicPr>
        <p:blipFill>
          <a:blip r:embed="rId9">
            <a:alphaModFix/>
          </a:blip>
          <a:stretch>
            <a:fillRect/>
          </a:stretch>
        </p:blipFill>
        <p:spPr>
          <a:xfrm>
            <a:off x="3440388" y="4188756"/>
            <a:ext cx="4156475" cy="499739"/>
          </a:xfrm>
          <a:prstGeom prst="rect">
            <a:avLst/>
          </a:prstGeom>
          <a:noFill/>
          <a:ln>
            <a:noFill/>
          </a:ln>
        </p:spPr>
      </p:pic>
      <p:pic>
        <p:nvPicPr>
          <p:cNvPr id="219" name="Google Shape;219;p31"/>
          <p:cNvPicPr preferRelativeResize="0"/>
          <p:nvPr/>
        </p:nvPicPr>
        <p:blipFill>
          <a:blip r:embed="rId10">
            <a:alphaModFix/>
          </a:blip>
          <a:stretch>
            <a:fillRect/>
          </a:stretch>
        </p:blipFill>
        <p:spPr>
          <a:xfrm>
            <a:off x="311688" y="3461069"/>
            <a:ext cx="2738474" cy="811809"/>
          </a:xfrm>
          <a:prstGeom prst="rect">
            <a:avLst/>
          </a:prstGeom>
          <a:noFill/>
          <a:ln>
            <a:noFill/>
          </a:ln>
        </p:spPr>
      </p:pic>
      <p:pic>
        <p:nvPicPr>
          <p:cNvPr descr="\phi_n(x) : \text{Maps input vector x to dimension n} \\&#10;\phi_n(x) = \sigma(Wx + b)" id="220" name="Google Shape;220;p31" title="MathEquation,#000000"/>
          <p:cNvPicPr preferRelativeResize="0"/>
          <p:nvPr/>
        </p:nvPicPr>
        <p:blipFill>
          <a:blip r:embed="rId11">
            <a:alphaModFix/>
          </a:blip>
          <a:stretch>
            <a:fillRect/>
          </a:stretch>
        </p:blipFill>
        <p:spPr>
          <a:xfrm>
            <a:off x="4518202" y="3911825"/>
            <a:ext cx="1911100" cy="310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Task-based Spoken dialogue systems (SDS)</a:t>
            </a:r>
            <a:endParaRPr/>
          </a:p>
        </p:txBody>
      </p:sp>
      <p:sp>
        <p:nvSpPr>
          <p:cNvPr id="61" name="Google Shape;61;p14"/>
          <p:cNvSpPr txBox="1"/>
          <p:nvPr>
            <p:ph idx="1" type="body"/>
          </p:nvPr>
        </p:nvSpPr>
        <p:spPr>
          <a:xfrm>
            <a:off x="311700" y="1152475"/>
            <a:ext cx="8520600" cy="78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Spoken dialogue systems (SDS) allow users to interact with computer applications through conversation</a:t>
            </a:r>
            <a:endParaRPr/>
          </a:p>
        </p:txBody>
      </p:sp>
      <p:pic>
        <p:nvPicPr>
          <p:cNvPr id="62" name="Google Shape;62;p14"/>
          <p:cNvPicPr preferRelativeResize="0"/>
          <p:nvPr/>
        </p:nvPicPr>
        <p:blipFill>
          <a:blip r:embed="rId3">
            <a:alphaModFix/>
          </a:blip>
          <a:stretch>
            <a:fillRect/>
          </a:stretch>
        </p:blipFill>
        <p:spPr>
          <a:xfrm>
            <a:off x="1223650" y="2687500"/>
            <a:ext cx="2662101" cy="2062150"/>
          </a:xfrm>
          <a:prstGeom prst="rect">
            <a:avLst/>
          </a:prstGeom>
          <a:noFill/>
          <a:ln>
            <a:noFill/>
          </a:ln>
        </p:spPr>
      </p:pic>
      <p:pic>
        <p:nvPicPr>
          <p:cNvPr id="63" name="Google Shape;63;p14"/>
          <p:cNvPicPr preferRelativeResize="0"/>
          <p:nvPr/>
        </p:nvPicPr>
        <p:blipFill>
          <a:blip r:embed="rId4">
            <a:alphaModFix/>
          </a:blip>
          <a:stretch>
            <a:fillRect/>
          </a:stretch>
        </p:blipFill>
        <p:spPr>
          <a:xfrm>
            <a:off x="4702742" y="2687501"/>
            <a:ext cx="3184458" cy="1791250"/>
          </a:xfrm>
          <a:prstGeom prst="rect">
            <a:avLst/>
          </a:prstGeom>
          <a:noFill/>
          <a:ln>
            <a:noFill/>
          </a:ln>
        </p:spPr>
      </p:pic>
      <p:sp>
        <p:nvSpPr>
          <p:cNvPr id="64" name="Google Shape;64;p14"/>
          <p:cNvSpPr txBox="1"/>
          <p:nvPr>
            <p:ph idx="1" type="body"/>
          </p:nvPr>
        </p:nvSpPr>
        <p:spPr>
          <a:xfrm>
            <a:off x="311700" y="1841900"/>
            <a:ext cx="8520600" cy="78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Task-based systems help users achieve goals</a:t>
            </a:r>
            <a:endParaRPr/>
          </a:p>
          <a:p>
            <a:pPr indent="-317500" lvl="1" marL="914400" rtl="0" algn="l">
              <a:spcBef>
                <a:spcPts val="0"/>
              </a:spcBef>
              <a:spcAft>
                <a:spcPts val="0"/>
              </a:spcAft>
              <a:buSzPts val="1400"/>
              <a:buChar char="-"/>
            </a:pPr>
            <a:r>
              <a:rPr lang="en"/>
              <a:t>For Example: Finding a restaurant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1000"/>
                                        <p:tgtEl>
                                          <p:spTgt spid="61"/>
                                        </p:tgtEl>
                                      </p:cBhvr>
                                    </p:animEffect>
                                  </p:childTnLst>
                                </p:cTn>
                              </p:par>
                              <p:par>
                                <p:cTn fill="hold" nodeType="with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1000"/>
                                        <p:tgtEl>
                                          <p:spTgt spid="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1000"/>
                                        <p:tgtEl>
                                          <p:spTgt spid="64"/>
                                        </p:tgtEl>
                                      </p:cBhvr>
                                    </p:animEffect>
                                  </p:childTnLst>
                                </p:cTn>
                              </p:par>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Belief State Update Mechanism</a:t>
            </a:r>
            <a:endParaRPr/>
          </a:p>
        </p:txBody>
      </p:sp>
      <p:sp>
        <p:nvSpPr>
          <p:cNvPr id="226" name="Google Shape;226;p32"/>
          <p:cNvSpPr txBox="1"/>
          <p:nvPr>
            <p:ph idx="1" type="body"/>
          </p:nvPr>
        </p:nvSpPr>
        <p:spPr>
          <a:xfrm>
            <a:off x="311700" y="1152475"/>
            <a:ext cx="8520600" cy="9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Multiple ASR hypothesis (multiple user utterances): noisy speech </a:t>
            </a:r>
            <a:r>
              <a:rPr lang="en"/>
              <a:t>recognition</a:t>
            </a:r>
            <a:endParaRPr/>
          </a:p>
          <a:p>
            <a:pPr indent="0" lvl="0" marL="0" rtl="0" algn="l">
              <a:spcBef>
                <a:spcPts val="1600"/>
              </a:spcBef>
              <a:spcAft>
                <a:spcPts val="0"/>
              </a:spcAft>
              <a:buNone/>
            </a:pPr>
            <a:r>
              <a:rPr lang="en"/>
              <a:t>This paper proposes a simple way to deal with that:</a:t>
            </a:r>
            <a:endParaRPr/>
          </a:p>
          <a:p>
            <a:pPr indent="0" lvl="0" marL="0" rtl="0" algn="l">
              <a:spcBef>
                <a:spcPts val="1600"/>
              </a:spcBef>
              <a:spcAft>
                <a:spcPts val="1600"/>
              </a:spcAft>
              <a:buNone/>
            </a:pPr>
            <a:r>
              <a:t/>
            </a:r>
            <a:endParaRPr/>
          </a:p>
        </p:txBody>
      </p:sp>
      <p:pic>
        <p:nvPicPr>
          <p:cNvPr descr="h^t: \text{List of N ASR hypothesis}" id="227" name="Google Shape;227;p32" title="MathEquation,#000000"/>
          <p:cNvPicPr preferRelativeResize="0"/>
          <p:nvPr/>
        </p:nvPicPr>
        <p:blipFill>
          <a:blip r:embed="rId3">
            <a:alphaModFix/>
          </a:blip>
          <a:stretch>
            <a:fillRect/>
          </a:stretch>
        </p:blipFill>
        <p:spPr>
          <a:xfrm>
            <a:off x="1132057" y="2877802"/>
            <a:ext cx="2480930" cy="266700"/>
          </a:xfrm>
          <a:prstGeom prst="rect">
            <a:avLst/>
          </a:prstGeom>
          <a:noFill/>
          <a:ln>
            <a:noFill/>
          </a:ln>
        </p:spPr>
      </p:pic>
      <p:pic>
        <p:nvPicPr>
          <p:cNvPr descr="\text{For dialogue turn } t " id="228" name="Google Shape;228;p32" title="MathEquation,#000000"/>
          <p:cNvPicPr preferRelativeResize="0"/>
          <p:nvPr/>
        </p:nvPicPr>
        <p:blipFill>
          <a:blip r:embed="rId4">
            <a:alphaModFix/>
          </a:blip>
          <a:stretch>
            <a:fillRect/>
          </a:stretch>
        </p:blipFill>
        <p:spPr>
          <a:xfrm>
            <a:off x="448828" y="2510875"/>
            <a:ext cx="1982626" cy="344475"/>
          </a:xfrm>
          <a:prstGeom prst="rect">
            <a:avLst/>
          </a:prstGeom>
          <a:noFill/>
          <a:ln>
            <a:noFill/>
          </a:ln>
        </p:spPr>
      </p:pic>
      <p:pic>
        <p:nvPicPr>
          <p:cNvPr descr="p^t_i: \text{Posterior probability for } h^i_t" id="229" name="Google Shape;229;p32" title="MathEquation,#000000"/>
          <p:cNvPicPr preferRelativeResize="0"/>
          <p:nvPr/>
        </p:nvPicPr>
        <p:blipFill>
          <a:blip r:embed="rId5">
            <a:alphaModFix/>
          </a:blip>
          <a:stretch>
            <a:fillRect/>
          </a:stretch>
        </p:blipFill>
        <p:spPr>
          <a:xfrm>
            <a:off x="1132050" y="3225200"/>
            <a:ext cx="2370666" cy="266700"/>
          </a:xfrm>
          <a:prstGeom prst="rect">
            <a:avLst/>
          </a:prstGeom>
          <a:noFill/>
          <a:ln>
            <a:noFill/>
          </a:ln>
        </p:spPr>
      </p:pic>
      <p:pic>
        <p:nvPicPr>
          <p:cNvPr descr="s: \text{slot}" id="230" name="Google Shape;230;p32" title="MathEquation,#000000"/>
          <p:cNvPicPr preferRelativeResize="0"/>
          <p:nvPr/>
        </p:nvPicPr>
        <p:blipFill>
          <a:blip r:embed="rId6">
            <a:alphaModFix/>
          </a:blip>
          <a:stretch>
            <a:fillRect/>
          </a:stretch>
        </p:blipFill>
        <p:spPr>
          <a:xfrm>
            <a:off x="1150250" y="3819750"/>
            <a:ext cx="579782" cy="266700"/>
          </a:xfrm>
          <a:prstGeom prst="rect">
            <a:avLst/>
          </a:prstGeom>
          <a:noFill/>
          <a:ln>
            <a:noFill/>
          </a:ln>
        </p:spPr>
      </p:pic>
      <p:pic>
        <p:nvPicPr>
          <p:cNvPr descr="v: \text{slot value, } v \in V_s" id="231" name="Google Shape;231;p32" title="MathEquation,#000000"/>
          <p:cNvPicPr preferRelativeResize="0"/>
          <p:nvPr/>
        </p:nvPicPr>
        <p:blipFill>
          <a:blip r:embed="rId7">
            <a:alphaModFix/>
          </a:blip>
          <a:stretch>
            <a:fillRect/>
          </a:stretch>
        </p:blipFill>
        <p:spPr>
          <a:xfrm>
            <a:off x="1132050" y="4055350"/>
            <a:ext cx="1763306" cy="266700"/>
          </a:xfrm>
          <a:prstGeom prst="rect">
            <a:avLst/>
          </a:prstGeom>
          <a:noFill/>
          <a:ln>
            <a:noFill/>
          </a:ln>
        </p:spPr>
      </p:pic>
      <p:pic>
        <p:nvPicPr>
          <p:cNvPr descr="sys^{t-1}: \text{preceding system output}" id="232" name="Google Shape;232;p32" title="MathEquation,#000000"/>
          <p:cNvPicPr preferRelativeResize="0"/>
          <p:nvPr/>
        </p:nvPicPr>
        <p:blipFill>
          <a:blip r:embed="rId8">
            <a:alphaModFix/>
          </a:blip>
          <a:stretch>
            <a:fillRect/>
          </a:stretch>
        </p:blipFill>
        <p:spPr>
          <a:xfrm>
            <a:off x="1132050" y="3522475"/>
            <a:ext cx="2735384" cy="266700"/>
          </a:xfrm>
          <a:prstGeom prst="rect">
            <a:avLst/>
          </a:prstGeom>
          <a:noFill/>
          <a:ln>
            <a:noFill/>
          </a:ln>
        </p:spPr>
      </p:pic>
      <p:pic>
        <p:nvPicPr>
          <p:cNvPr descr="\text{The NBT model gives us:}" id="233" name="Google Shape;233;p32" title="MathEquation,#000000"/>
          <p:cNvPicPr preferRelativeResize="0"/>
          <p:nvPr/>
        </p:nvPicPr>
        <p:blipFill>
          <a:blip r:embed="rId9">
            <a:alphaModFix/>
          </a:blip>
          <a:stretch>
            <a:fillRect/>
          </a:stretch>
        </p:blipFill>
        <p:spPr>
          <a:xfrm>
            <a:off x="4703925" y="2855350"/>
            <a:ext cx="2091764" cy="266700"/>
          </a:xfrm>
          <a:prstGeom prst="rect">
            <a:avLst/>
          </a:prstGeom>
          <a:noFill/>
          <a:ln>
            <a:noFill/>
          </a:ln>
        </p:spPr>
      </p:pic>
      <p:pic>
        <p:nvPicPr>
          <p:cNvPr descr="\text{Turn level probability that ($s$, $v$) was expressed in the given&#10;hypothesis}" id="234" name="Google Shape;234;p32" title="MathEquation,#000000"/>
          <p:cNvPicPr preferRelativeResize="0"/>
          <p:nvPr/>
        </p:nvPicPr>
        <p:blipFill>
          <a:blip r:embed="rId10">
            <a:alphaModFix/>
          </a:blip>
          <a:stretch>
            <a:fillRect/>
          </a:stretch>
        </p:blipFill>
        <p:spPr>
          <a:xfrm>
            <a:off x="4703925" y="3225203"/>
            <a:ext cx="3844324" cy="177800"/>
          </a:xfrm>
          <a:prstGeom prst="rect">
            <a:avLst/>
          </a:prstGeom>
          <a:noFill/>
          <a:ln>
            <a:noFill/>
          </a:ln>
        </p:spPr>
      </p:pic>
      <p:pic>
        <p:nvPicPr>
          <p:cNvPr id="235" name="Google Shape;235;p32"/>
          <p:cNvPicPr preferRelativeResize="0"/>
          <p:nvPr/>
        </p:nvPicPr>
        <p:blipFill>
          <a:blip r:embed="rId11">
            <a:alphaModFix/>
          </a:blip>
          <a:stretch>
            <a:fillRect/>
          </a:stretch>
        </p:blipFill>
        <p:spPr>
          <a:xfrm>
            <a:off x="6891050" y="2869892"/>
            <a:ext cx="1434200" cy="237621"/>
          </a:xfrm>
          <a:prstGeom prst="rect">
            <a:avLst/>
          </a:prstGeom>
          <a:noFill/>
          <a:ln>
            <a:noFill/>
          </a:ln>
        </p:spPr>
      </p:pic>
      <p:pic>
        <p:nvPicPr>
          <p:cNvPr descr="\text{The predictions for N such hypotheses&#10;are then combined as:}" id="236" name="Google Shape;236;p32" title="MathEquation,#000000"/>
          <p:cNvPicPr preferRelativeResize="0"/>
          <p:nvPr/>
        </p:nvPicPr>
        <p:blipFill>
          <a:blip r:embed="rId12">
            <a:alphaModFix/>
          </a:blip>
          <a:stretch>
            <a:fillRect/>
          </a:stretch>
        </p:blipFill>
        <p:spPr>
          <a:xfrm>
            <a:off x="4415856" y="3688200"/>
            <a:ext cx="4420456" cy="237600"/>
          </a:xfrm>
          <a:prstGeom prst="rect">
            <a:avLst/>
          </a:prstGeom>
          <a:noFill/>
          <a:ln>
            <a:noFill/>
          </a:ln>
        </p:spPr>
      </p:pic>
      <p:pic>
        <p:nvPicPr>
          <p:cNvPr id="237" name="Google Shape;237;p32"/>
          <p:cNvPicPr preferRelativeResize="0"/>
          <p:nvPr/>
        </p:nvPicPr>
        <p:blipFill>
          <a:blip r:embed="rId13">
            <a:alphaModFix/>
          </a:blip>
          <a:stretch>
            <a:fillRect/>
          </a:stretch>
        </p:blipFill>
        <p:spPr>
          <a:xfrm>
            <a:off x="5537574" y="4086447"/>
            <a:ext cx="2480926" cy="52655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Belief State Update Mechanism</a:t>
            </a:r>
            <a:endParaRPr/>
          </a:p>
        </p:txBody>
      </p:sp>
      <p:pic>
        <p:nvPicPr>
          <p:cNvPr descr="h^t: \text{List of N ASR hypothesis}" id="243" name="Google Shape;243;p33" title="MathEquation,#000000"/>
          <p:cNvPicPr preferRelativeResize="0"/>
          <p:nvPr/>
        </p:nvPicPr>
        <p:blipFill>
          <a:blip r:embed="rId3">
            <a:alphaModFix/>
          </a:blip>
          <a:stretch>
            <a:fillRect/>
          </a:stretch>
        </p:blipFill>
        <p:spPr>
          <a:xfrm>
            <a:off x="1061494" y="1615752"/>
            <a:ext cx="2480930" cy="266700"/>
          </a:xfrm>
          <a:prstGeom prst="rect">
            <a:avLst/>
          </a:prstGeom>
          <a:noFill/>
          <a:ln>
            <a:noFill/>
          </a:ln>
        </p:spPr>
      </p:pic>
      <p:pic>
        <p:nvPicPr>
          <p:cNvPr descr="\text{For dialogue turn } t " id="244" name="Google Shape;244;p33" title="MathEquation,#000000"/>
          <p:cNvPicPr preferRelativeResize="0"/>
          <p:nvPr/>
        </p:nvPicPr>
        <p:blipFill>
          <a:blip r:embed="rId4">
            <a:alphaModFix/>
          </a:blip>
          <a:stretch>
            <a:fillRect/>
          </a:stretch>
        </p:blipFill>
        <p:spPr>
          <a:xfrm>
            <a:off x="378266" y="1248825"/>
            <a:ext cx="1982626" cy="344475"/>
          </a:xfrm>
          <a:prstGeom prst="rect">
            <a:avLst/>
          </a:prstGeom>
          <a:noFill/>
          <a:ln>
            <a:noFill/>
          </a:ln>
        </p:spPr>
      </p:pic>
      <p:pic>
        <p:nvPicPr>
          <p:cNvPr descr="p^t_i: \text{Posterior probability for } h^i_t" id="245" name="Google Shape;245;p33" title="MathEquation,#000000"/>
          <p:cNvPicPr preferRelativeResize="0"/>
          <p:nvPr/>
        </p:nvPicPr>
        <p:blipFill>
          <a:blip r:embed="rId5">
            <a:alphaModFix/>
          </a:blip>
          <a:stretch>
            <a:fillRect/>
          </a:stretch>
        </p:blipFill>
        <p:spPr>
          <a:xfrm>
            <a:off x="1061488" y="1963150"/>
            <a:ext cx="2370666" cy="266700"/>
          </a:xfrm>
          <a:prstGeom prst="rect">
            <a:avLst/>
          </a:prstGeom>
          <a:noFill/>
          <a:ln>
            <a:noFill/>
          </a:ln>
        </p:spPr>
      </p:pic>
      <p:pic>
        <p:nvPicPr>
          <p:cNvPr descr="s: \text{slot}" id="246" name="Google Shape;246;p33" title="MathEquation,#000000"/>
          <p:cNvPicPr preferRelativeResize="0"/>
          <p:nvPr/>
        </p:nvPicPr>
        <p:blipFill>
          <a:blip r:embed="rId6">
            <a:alphaModFix/>
          </a:blip>
          <a:stretch>
            <a:fillRect/>
          </a:stretch>
        </p:blipFill>
        <p:spPr>
          <a:xfrm>
            <a:off x="1079688" y="2557700"/>
            <a:ext cx="579782" cy="266700"/>
          </a:xfrm>
          <a:prstGeom prst="rect">
            <a:avLst/>
          </a:prstGeom>
          <a:noFill/>
          <a:ln>
            <a:noFill/>
          </a:ln>
        </p:spPr>
      </p:pic>
      <p:pic>
        <p:nvPicPr>
          <p:cNvPr descr="v: \text{slot value, } v \in V_s" id="247" name="Google Shape;247;p33" title="MathEquation,#000000"/>
          <p:cNvPicPr preferRelativeResize="0"/>
          <p:nvPr/>
        </p:nvPicPr>
        <p:blipFill>
          <a:blip r:embed="rId7">
            <a:alphaModFix/>
          </a:blip>
          <a:stretch>
            <a:fillRect/>
          </a:stretch>
        </p:blipFill>
        <p:spPr>
          <a:xfrm>
            <a:off x="1061487" y="2793300"/>
            <a:ext cx="1763306" cy="266700"/>
          </a:xfrm>
          <a:prstGeom prst="rect">
            <a:avLst/>
          </a:prstGeom>
          <a:noFill/>
          <a:ln>
            <a:noFill/>
          </a:ln>
        </p:spPr>
      </p:pic>
      <p:pic>
        <p:nvPicPr>
          <p:cNvPr descr="sys^{t-1}: \text{preceding system output}" id="248" name="Google Shape;248;p33" title="MathEquation,#000000"/>
          <p:cNvPicPr preferRelativeResize="0"/>
          <p:nvPr/>
        </p:nvPicPr>
        <p:blipFill>
          <a:blip r:embed="rId8">
            <a:alphaModFix/>
          </a:blip>
          <a:stretch>
            <a:fillRect/>
          </a:stretch>
        </p:blipFill>
        <p:spPr>
          <a:xfrm>
            <a:off x="1061488" y="2260425"/>
            <a:ext cx="2735384" cy="266700"/>
          </a:xfrm>
          <a:prstGeom prst="rect">
            <a:avLst/>
          </a:prstGeom>
          <a:noFill/>
          <a:ln>
            <a:noFill/>
          </a:ln>
        </p:spPr>
      </p:pic>
      <p:pic>
        <p:nvPicPr>
          <p:cNvPr id="249" name="Google Shape;249;p33"/>
          <p:cNvPicPr preferRelativeResize="0"/>
          <p:nvPr/>
        </p:nvPicPr>
        <p:blipFill>
          <a:blip r:embed="rId9">
            <a:alphaModFix/>
          </a:blip>
          <a:stretch>
            <a:fillRect/>
          </a:stretch>
        </p:blipFill>
        <p:spPr>
          <a:xfrm>
            <a:off x="1079688" y="3113342"/>
            <a:ext cx="1434200" cy="237621"/>
          </a:xfrm>
          <a:prstGeom prst="rect">
            <a:avLst/>
          </a:prstGeom>
          <a:noFill/>
          <a:ln>
            <a:noFill/>
          </a:ln>
        </p:spPr>
      </p:pic>
      <p:pic>
        <p:nvPicPr>
          <p:cNvPr id="250" name="Google Shape;250;p33"/>
          <p:cNvPicPr preferRelativeResize="0"/>
          <p:nvPr/>
        </p:nvPicPr>
        <p:blipFill>
          <a:blip r:embed="rId10">
            <a:alphaModFix/>
          </a:blip>
          <a:stretch>
            <a:fillRect/>
          </a:stretch>
        </p:blipFill>
        <p:spPr>
          <a:xfrm>
            <a:off x="5130462" y="1615747"/>
            <a:ext cx="2480926" cy="526559"/>
          </a:xfrm>
          <a:prstGeom prst="rect">
            <a:avLst/>
          </a:prstGeom>
          <a:noFill/>
          <a:ln>
            <a:noFill/>
          </a:ln>
        </p:spPr>
      </p:pic>
      <p:sp>
        <p:nvSpPr>
          <p:cNvPr id="251" name="Google Shape;251;p33"/>
          <p:cNvSpPr txBox="1"/>
          <p:nvPr/>
        </p:nvSpPr>
        <p:spPr>
          <a:xfrm>
            <a:off x="4767800" y="2229850"/>
            <a:ext cx="41340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For the final update: need to combined with the (cumulative) belief state up to time (t − 1)</a:t>
            </a:r>
            <a:endParaRPr>
              <a:latin typeface="Times New Roman"/>
              <a:ea typeface="Times New Roman"/>
              <a:cs typeface="Times New Roman"/>
              <a:sym typeface="Times New Roman"/>
            </a:endParaRPr>
          </a:p>
        </p:txBody>
      </p:sp>
      <p:pic>
        <p:nvPicPr>
          <p:cNvPr descr=": \text{NBT Model}" id="252" name="Google Shape;252;p33" title="MathEquation,#000000"/>
          <p:cNvPicPr preferRelativeResize="0"/>
          <p:nvPr/>
        </p:nvPicPr>
        <p:blipFill>
          <a:blip r:embed="rId11">
            <a:alphaModFix/>
          </a:blip>
          <a:stretch>
            <a:fillRect/>
          </a:stretch>
        </p:blipFill>
        <p:spPr>
          <a:xfrm>
            <a:off x="2557550" y="3113347"/>
            <a:ext cx="984878" cy="237600"/>
          </a:xfrm>
          <a:prstGeom prst="rect">
            <a:avLst/>
          </a:prstGeom>
          <a:noFill/>
          <a:ln>
            <a:noFill/>
          </a:ln>
        </p:spPr>
      </p:pic>
      <p:pic>
        <p:nvPicPr>
          <p:cNvPr id="253" name="Google Shape;253;p33"/>
          <p:cNvPicPr preferRelativeResize="0"/>
          <p:nvPr/>
        </p:nvPicPr>
        <p:blipFill>
          <a:blip r:embed="rId12">
            <a:alphaModFix/>
          </a:blip>
          <a:stretch>
            <a:fillRect/>
          </a:stretch>
        </p:blipFill>
        <p:spPr>
          <a:xfrm>
            <a:off x="5130445" y="2904760"/>
            <a:ext cx="3118876" cy="599940"/>
          </a:xfrm>
          <a:prstGeom prst="rect">
            <a:avLst/>
          </a:prstGeom>
          <a:noFill/>
          <a:ln>
            <a:noFill/>
          </a:ln>
        </p:spPr>
      </p:pic>
      <p:pic>
        <p:nvPicPr>
          <p:cNvPr descr="\lambda: \text{constant coefficient: 0.55, tuned on DSCT2 dev set}" id="254" name="Google Shape;254;p33" title="MathEquation,#000000"/>
          <p:cNvPicPr preferRelativeResize="0"/>
          <p:nvPr/>
        </p:nvPicPr>
        <p:blipFill>
          <a:blip r:embed="rId13">
            <a:alphaModFix/>
          </a:blip>
          <a:stretch>
            <a:fillRect/>
          </a:stretch>
        </p:blipFill>
        <p:spPr>
          <a:xfrm>
            <a:off x="5208225" y="3550525"/>
            <a:ext cx="2963334" cy="177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Slot Value Detection</a:t>
            </a:r>
            <a:endParaRPr/>
          </a:p>
        </p:txBody>
      </p:sp>
      <p:pic>
        <p:nvPicPr>
          <p:cNvPr id="260" name="Google Shape;260;p34"/>
          <p:cNvPicPr preferRelativeResize="0"/>
          <p:nvPr/>
        </p:nvPicPr>
        <p:blipFill>
          <a:blip r:embed="rId3">
            <a:alphaModFix/>
          </a:blip>
          <a:stretch>
            <a:fillRect/>
          </a:stretch>
        </p:blipFill>
        <p:spPr>
          <a:xfrm>
            <a:off x="2619977" y="1455694"/>
            <a:ext cx="3904049" cy="483300"/>
          </a:xfrm>
          <a:prstGeom prst="rect">
            <a:avLst/>
          </a:prstGeom>
          <a:noFill/>
          <a:ln>
            <a:noFill/>
          </a:ln>
        </p:spPr>
      </p:pic>
      <p:sp>
        <p:nvSpPr>
          <p:cNvPr id="261" name="Google Shape;261;p34"/>
          <p:cNvSpPr txBox="1"/>
          <p:nvPr/>
        </p:nvSpPr>
        <p:spPr>
          <a:xfrm>
            <a:off x="701250" y="2254050"/>
            <a:ext cx="7089900" cy="1878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For requests, </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all slots in       are deemed to have been requested. </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Requestable slots: single-turn user queries</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SzPts val="1400"/>
              <a:buChar char="-"/>
            </a:pPr>
            <a:r>
              <a:rPr lang="en"/>
              <a:t>For informable (i.e. goal-tracking) slots, </a:t>
            </a:r>
            <a:endParaRPr/>
          </a:p>
          <a:p>
            <a:pPr indent="-317500" lvl="0" marL="914400" rtl="0" algn="l">
              <a:spcBef>
                <a:spcPts val="0"/>
              </a:spcBef>
              <a:spcAft>
                <a:spcPts val="0"/>
              </a:spcAft>
              <a:buSzPts val="1400"/>
              <a:buChar char="-"/>
            </a:pPr>
            <a:r>
              <a:rPr lang="en"/>
              <a:t>The value with </a:t>
            </a:r>
            <a:r>
              <a:rPr lang="en">
                <a:solidFill>
                  <a:schemeClr val="dk1"/>
                </a:solidFill>
              </a:rPr>
              <a:t>highest probability </a:t>
            </a:r>
            <a:r>
              <a:rPr lang="en"/>
              <a:t>in     	</a:t>
            </a:r>
            <a:endParaRPr/>
          </a:p>
          <a:p>
            <a:pPr indent="0" lvl="0" marL="0" rtl="0" algn="l">
              <a:spcBef>
                <a:spcPts val="0"/>
              </a:spcBef>
              <a:spcAft>
                <a:spcPts val="0"/>
              </a:spcAft>
              <a:buNone/>
            </a:pPr>
            <a:r>
              <a:t/>
            </a:r>
            <a:endParaRPr/>
          </a:p>
          <a:p>
            <a:pPr indent="0" lvl="0" marL="0" marR="0" rtl="0" algn="l">
              <a:lnSpc>
                <a:spcPct val="100000"/>
              </a:lnSpc>
              <a:spcBef>
                <a:spcPts val="0"/>
              </a:spcBef>
              <a:spcAft>
                <a:spcPts val="0"/>
              </a:spcAft>
              <a:buNone/>
            </a:pPr>
            <a:r>
              <a:t/>
            </a:r>
            <a:endParaRPr/>
          </a:p>
        </p:txBody>
      </p:sp>
      <p:pic>
        <p:nvPicPr>
          <p:cNvPr descr="V^t_{req}" id="262" name="Google Shape;262;p34" title="MathEquation,#000000"/>
          <p:cNvPicPr preferRelativeResize="0"/>
          <p:nvPr/>
        </p:nvPicPr>
        <p:blipFill>
          <a:blip r:embed="rId4">
            <a:alphaModFix/>
          </a:blip>
          <a:stretch>
            <a:fillRect/>
          </a:stretch>
        </p:blipFill>
        <p:spPr>
          <a:xfrm>
            <a:off x="2527750" y="2571750"/>
            <a:ext cx="239058" cy="177799"/>
          </a:xfrm>
          <a:prstGeom prst="rect">
            <a:avLst/>
          </a:prstGeom>
          <a:noFill/>
          <a:ln>
            <a:noFill/>
          </a:ln>
        </p:spPr>
      </p:pic>
      <p:pic>
        <p:nvPicPr>
          <p:cNvPr descr="V^t_s" id="263" name="Google Shape;263;p34" title="MathEquation,#000000"/>
          <p:cNvPicPr preferRelativeResize="0"/>
          <p:nvPr/>
        </p:nvPicPr>
        <p:blipFill>
          <a:blip r:embed="rId5">
            <a:alphaModFix/>
          </a:blip>
          <a:stretch>
            <a:fillRect/>
          </a:stretch>
        </p:blipFill>
        <p:spPr>
          <a:xfrm>
            <a:off x="4572000" y="3419675"/>
            <a:ext cx="187900" cy="177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Experiments</a:t>
            </a:r>
            <a:endParaRPr/>
          </a:p>
        </p:txBody>
      </p:sp>
      <p:pic>
        <p:nvPicPr>
          <p:cNvPr id="269" name="Google Shape;269;p35"/>
          <p:cNvPicPr preferRelativeResize="0"/>
          <p:nvPr/>
        </p:nvPicPr>
        <p:blipFill>
          <a:blip r:embed="rId3">
            <a:alphaModFix/>
          </a:blip>
          <a:stretch>
            <a:fillRect/>
          </a:stretch>
        </p:blipFill>
        <p:spPr>
          <a:xfrm>
            <a:off x="696900" y="1633249"/>
            <a:ext cx="7460899" cy="1877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Experiments (continued)</a:t>
            </a:r>
            <a:endParaRPr/>
          </a:p>
        </p:txBody>
      </p:sp>
      <p:pic>
        <p:nvPicPr>
          <p:cNvPr id="275" name="Google Shape;275;p36"/>
          <p:cNvPicPr preferRelativeResize="0"/>
          <p:nvPr/>
        </p:nvPicPr>
        <p:blipFill>
          <a:blip r:embed="rId3">
            <a:alphaModFix/>
          </a:blip>
          <a:stretch>
            <a:fillRect/>
          </a:stretch>
        </p:blipFill>
        <p:spPr>
          <a:xfrm>
            <a:off x="2195750" y="1477200"/>
            <a:ext cx="4681657" cy="29638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iscussion</a:t>
            </a:r>
            <a:endParaRPr/>
          </a:p>
          <a:p>
            <a:pPr indent="0" lvl="0" marL="0" rtl="0" algn="l">
              <a:spcBef>
                <a:spcPts val="0"/>
              </a:spcBef>
              <a:spcAft>
                <a:spcPts val="0"/>
              </a:spcAft>
              <a:buNone/>
            </a:pPr>
            <a:r>
              <a:t/>
            </a:r>
            <a:endParaRPr/>
          </a:p>
        </p:txBody>
      </p:sp>
      <p:sp>
        <p:nvSpPr>
          <p:cNvPr id="281" name="Google Shape;281;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you think about the results?</a:t>
            </a:r>
            <a:endParaRPr/>
          </a:p>
          <a:p>
            <a:pPr indent="0" lvl="0" marL="0" rtl="0" algn="l">
              <a:spcBef>
                <a:spcPts val="1600"/>
              </a:spcBef>
              <a:spcAft>
                <a:spcPts val="0"/>
              </a:spcAft>
              <a:buNone/>
            </a:pPr>
            <a:r>
              <a:rPr lang="en"/>
              <a:t>Why does GloVe perform that bad?</a:t>
            </a:r>
            <a:endParaRPr/>
          </a:p>
          <a:p>
            <a:pPr indent="0" lvl="0" marL="0" rtl="0" algn="l">
              <a:spcBef>
                <a:spcPts val="1600"/>
              </a:spcBef>
              <a:spcAft>
                <a:spcPts val="0"/>
              </a:spcAft>
              <a:buClr>
                <a:schemeClr val="dk1"/>
              </a:buClr>
              <a:buSzPts val="1100"/>
              <a:buFont typeface="Arial"/>
              <a:buNone/>
            </a:pPr>
            <a:r>
              <a:rPr lang="en"/>
              <a:t>Thoughts on the belief update mechanism?</a:t>
            </a:r>
            <a:endParaRPr/>
          </a:p>
          <a:p>
            <a:pPr indent="0" lvl="0" marL="0" rtl="0" algn="l">
              <a:spcBef>
                <a:spcPts val="1600"/>
              </a:spcBef>
              <a:spcAft>
                <a:spcPts val="0"/>
              </a:spcAft>
              <a:buNone/>
            </a:pPr>
            <a:r>
              <a:rPr lang="en"/>
              <a:t>NBT-CNN vs NBT-DNN?</a:t>
            </a:r>
            <a:endParaRPr/>
          </a:p>
          <a:p>
            <a:pPr indent="0" lvl="0" marL="0" rtl="0" algn="l">
              <a:spcBef>
                <a:spcPts val="1600"/>
              </a:spcBef>
              <a:spcAft>
                <a:spcPts val="0"/>
              </a:spcAft>
              <a:buClr>
                <a:schemeClr val="dk1"/>
              </a:buClr>
              <a:buSzPts val="1100"/>
              <a:buFont typeface="Arial"/>
              <a:buNone/>
            </a:pPr>
            <a:r>
              <a:rPr lang="en"/>
              <a:t>WoZ2.0 vs DSTC2?</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Dialogue State Tracking (DST)</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dialogue state tracking (DST) component of an Spoken dialogue systems (SDS) serves to interpret user input and update the belief state, which is the system’s internal representation of the state of the conversation.</a:t>
            </a:r>
            <a:endParaRPr/>
          </a:p>
        </p:txBody>
      </p:sp>
      <p:pic>
        <p:nvPicPr>
          <p:cNvPr id="71" name="Google Shape;71;p15"/>
          <p:cNvPicPr preferRelativeResize="0"/>
          <p:nvPr/>
        </p:nvPicPr>
        <p:blipFill>
          <a:blip r:embed="rId3">
            <a:alphaModFix/>
          </a:blip>
          <a:stretch>
            <a:fillRect/>
          </a:stretch>
        </p:blipFill>
        <p:spPr>
          <a:xfrm>
            <a:off x="3331813" y="2481475"/>
            <a:ext cx="2757125" cy="20448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Ontology-based State?</a:t>
            </a:r>
            <a:endParaRPr/>
          </a:p>
        </p:txBody>
      </p:sp>
      <p:sp>
        <p:nvSpPr>
          <p:cNvPr id="77" name="Google Shape;77;p16"/>
          <p:cNvSpPr txBox="1"/>
          <p:nvPr>
            <p:ph idx="1" type="body"/>
          </p:nvPr>
        </p:nvSpPr>
        <p:spPr>
          <a:xfrm>
            <a:off x="374250" y="1293525"/>
            <a:ext cx="7038900" cy="119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State: Representation of the user’s belief</a:t>
            </a:r>
            <a:endParaRPr/>
          </a:p>
          <a:p>
            <a:pPr indent="-317500" lvl="1" marL="914400" rtl="0" algn="l">
              <a:spcBef>
                <a:spcPts val="0"/>
              </a:spcBef>
              <a:spcAft>
                <a:spcPts val="0"/>
              </a:spcAft>
              <a:buSzPts val="1400"/>
              <a:buChar char="-"/>
            </a:pPr>
            <a:r>
              <a:rPr lang="en"/>
              <a:t>Collection of slot/value pairs</a:t>
            </a:r>
            <a:endParaRPr/>
          </a:p>
          <a:p>
            <a:pPr indent="-317500" lvl="2" marL="1371600" rtl="0" algn="l">
              <a:spcBef>
                <a:spcPts val="0"/>
              </a:spcBef>
              <a:spcAft>
                <a:spcPts val="0"/>
              </a:spcAft>
              <a:buSzPts val="1400"/>
              <a:buChar char="-"/>
            </a:pPr>
            <a:r>
              <a:rPr lang="en"/>
              <a:t>Slot: Food</a:t>
            </a:r>
            <a:endParaRPr/>
          </a:p>
          <a:p>
            <a:pPr indent="-317500" lvl="2" marL="1371600" rtl="0" algn="l">
              <a:spcBef>
                <a:spcPts val="0"/>
              </a:spcBef>
              <a:spcAft>
                <a:spcPts val="0"/>
              </a:spcAft>
              <a:buSzPts val="1400"/>
              <a:buChar char="-"/>
            </a:pPr>
            <a:r>
              <a:rPr lang="en"/>
              <a:t>Value: Thai</a:t>
            </a:r>
            <a:endParaRPr/>
          </a:p>
          <a:p>
            <a:pPr indent="0" lvl="0" marL="0" rtl="0" algn="l">
              <a:spcBef>
                <a:spcPts val="1600"/>
              </a:spcBef>
              <a:spcAft>
                <a:spcPts val="1600"/>
              </a:spcAft>
              <a:buNone/>
            </a:pPr>
            <a:r>
              <a:t/>
            </a:r>
            <a:endParaRPr/>
          </a:p>
        </p:txBody>
      </p:sp>
      <p:pic>
        <p:nvPicPr>
          <p:cNvPr id="78" name="Google Shape;78;p16"/>
          <p:cNvPicPr preferRelativeResize="0"/>
          <p:nvPr/>
        </p:nvPicPr>
        <p:blipFill>
          <a:blip r:embed="rId3">
            <a:alphaModFix/>
          </a:blip>
          <a:stretch>
            <a:fillRect/>
          </a:stretch>
        </p:blipFill>
        <p:spPr>
          <a:xfrm>
            <a:off x="5917976" y="641450"/>
            <a:ext cx="3038899" cy="2263676"/>
          </a:xfrm>
          <a:prstGeom prst="rect">
            <a:avLst/>
          </a:prstGeom>
          <a:noFill/>
          <a:ln>
            <a:noFill/>
          </a:ln>
        </p:spPr>
      </p:pic>
      <p:sp>
        <p:nvSpPr>
          <p:cNvPr id="79" name="Google Shape;79;p16"/>
          <p:cNvSpPr/>
          <p:nvPr/>
        </p:nvSpPr>
        <p:spPr>
          <a:xfrm>
            <a:off x="5825025" y="2127413"/>
            <a:ext cx="3156900" cy="605700"/>
          </a:xfrm>
          <a:prstGeom prst="ellipse">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6"/>
          <p:cNvPicPr preferRelativeResize="0"/>
          <p:nvPr/>
        </p:nvPicPr>
        <p:blipFill>
          <a:blip r:embed="rId4">
            <a:alphaModFix/>
          </a:blip>
          <a:stretch>
            <a:fillRect/>
          </a:stretch>
        </p:blipFill>
        <p:spPr>
          <a:xfrm>
            <a:off x="5675400" y="3045105"/>
            <a:ext cx="3156899" cy="1940020"/>
          </a:xfrm>
          <a:prstGeom prst="rect">
            <a:avLst/>
          </a:prstGeom>
          <a:noFill/>
          <a:ln>
            <a:noFill/>
          </a:ln>
        </p:spPr>
      </p:pic>
      <p:sp>
        <p:nvSpPr>
          <p:cNvPr id="81" name="Google Shape;81;p16"/>
          <p:cNvSpPr txBox="1"/>
          <p:nvPr>
            <p:ph idx="1" type="body"/>
          </p:nvPr>
        </p:nvSpPr>
        <p:spPr>
          <a:xfrm>
            <a:off x="311700" y="4063925"/>
            <a:ext cx="7038900" cy="695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Need to define these slot/values</a:t>
            </a:r>
            <a:endParaRPr/>
          </a:p>
          <a:p>
            <a:pPr indent="-317500" lvl="1" marL="914400" rtl="0" algn="l">
              <a:spcBef>
                <a:spcPts val="0"/>
              </a:spcBef>
              <a:spcAft>
                <a:spcPts val="0"/>
              </a:spcAft>
              <a:buSzPts val="1400"/>
              <a:buChar char="-"/>
            </a:pPr>
            <a:r>
              <a:rPr lang="en"/>
              <a:t>Ontology</a:t>
            </a:r>
            <a:endParaRPr/>
          </a:p>
          <a:p>
            <a:pPr indent="0" lvl="0" marL="0" rtl="0" algn="l">
              <a:spcBef>
                <a:spcPts val="1600"/>
              </a:spcBef>
              <a:spcAft>
                <a:spcPts val="1600"/>
              </a:spcAft>
              <a:buNone/>
            </a:pPr>
            <a:r>
              <a:t/>
            </a:r>
            <a:endParaRPr/>
          </a:p>
        </p:txBody>
      </p:sp>
      <p:sp>
        <p:nvSpPr>
          <p:cNvPr id="82" name="Google Shape;82;p16"/>
          <p:cNvSpPr txBox="1"/>
          <p:nvPr>
            <p:ph idx="1" type="body"/>
          </p:nvPr>
        </p:nvSpPr>
        <p:spPr>
          <a:xfrm>
            <a:off x="311700" y="2608225"/>
            <a:ext cx="7038900" cy="1335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2 types of slots</a:t>
            </a:r>
            <a:endParaRPr/>
          </a:p>
          <a:p>
            <a:pPr indent="-317500" lvl="1" marL="914400" rtl="0" algn="l">
              <a:spcBef>
                <a:spcPts val="0"/>
              </a:spcBef>
              <a:spcAft>
                <a:spcPts val="0"/>
              </a:spcAft>
              <a:buSzPts val="1400"/>
              <a:buChar char="-"/>
            </a:pPr>
            <a:r>
              <a:rPr lang="en"/>
              <a:t>Informational slots: Search constraints</a:t>
            </a:r>
            <a:endParaRPr/>
          </a:p>
          <a:p>
            <a:pPr indent="-317500" lvl="2" marL="1371600" rtl="0" algn="l">
              <a:spcBef>
                <a:spcPts val="0"/>
              </a:spcBef>
              <a:spcAft>
                <a:spcPts val="0"/>
              </a:spcAft>
              <a:buSzPts val="1400"/>
              <a:buChar char="-"/>
            </a:pPr>
            <a:r>
              <a:rPr lang="en"/>
              <a:t>Example: Inform(Price=Cheap, Food=Thai)</a:t>
            </a:r>
            <a:endParaRPr/>
          </a:p>
          <a:p>
            <a:pPr indent="-317500" lvl="1" marL="914400" rtl="0" algn="l">
              <a:spcBef>
                <a:spcPts val="0"/>
              </a:spcBef>
              <a:spcAft>
                <a:spcPts val="0"/>
              </a:spcAft>
              <a:buSzPts val="1400"/>
              <a:buChar char="-"/>
            </a:pPr>
            <a:r>
              <a:rPr lang="en"/>
              <a:t>Requestable slots: Questions by the users</a:t>
            </a:r>
            <a:endParaRPr/>
          </a:p>
          <a:p>
            <a:pPr indent="-317500" lvl="2" marL="1371600" rtl="0" algn="l">
              <a:spcBef>
                <a:spcPts val="0"/>
              </a:spcBef>
              <a:spcAft>
                <a:spcPts val="0"/>
              </a:spcAft>
              <a:buSzPts val="1400"/>
              <a:buChar char="-"/>
            </a:pPr>
            <a:r>
              <a:rPr lang="en"/>
              <a:t>Example: Request(address)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88" name="Google Shape;88;p17"/>
          <p:cNvSpPr txBox="1"/>
          <p:nvPr>
            <p:ph idx="1" type="body"/>
          </p:nvPr>
        </p:nvSpPr>
        <p:spPr>
          <a:xfrm>
            <a:off x="76850" y="1199450"/>
            <a:ext cx="8520600" cy="720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DST: critical component</a:t>
            </a:r>
            <a:endParaRPr/>
          </a:p>
          <a:p>
            <a:pPr indent="-342900" lvl="0" marL="457200" rtl="0" algn="l">
              <a:spcBef>
                <a:spcPts val="0"/>
              </a:spcBef>
              <a:spcAft>
                <a:spcPts val="0"/>
              </a:spcAft>
              <a:buSzPts val="1800"/>
              <a:buChar char="-"/>
            </a:pPr>
            <a:r>
              <a:rPr lang="en"/>
              <a:t>Scalability/</a:t>
            </a:r>
            <a:r>
              <a:rPr lang="en"/>
              <a:t>Dealing with complex dialogue domains.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89" name="Google Shape;89;p17"/>
          <p:cNvSpPr txBox="1"/>
          <p:nvPr>
            <p:ph idx="1" type="body"/>
          </p:nvPr>
        </p:nvSpPr>
        <p:spPr>
          <a:xfrm>
            <a:off x="-154375" y="1765300"/>
            <a:ext cx="8520600" cy="1225800"/>
          </a:xfrm>
          <a:prstGeom prst="rect">
            <a:avLst/>
          </a:prstGeom>
        </p:spPr>
        <p:txBody>
          <a:bodyPr anchorCtr="0" anchor="t" bIns="91425" lIns="91425" spcFirstLastPara="1" rIns="91425" wrap="square" tIns="91425">
            <a:noAutofit/>
          </a:bodyPr>
          <a:lstStyle/>
          <a:p>
            <a:pPr indent="-342900" lvl="1" marL="1371600" marR="0" rtl="0" algn="l">
              <a:lnSpc>
                <a:spcPct val="115000"/>
              </a:lnSpc>
              <a:spcBef>
                <a:spcPts val="0"/>
              </a:spcBef>
              <a:spcAft>
                <a:spcPts val="0"/>
              </a:spcAft>
              <a:buClr>
                <a:schemeClr val="dk2"/>
              </a:buClr>
              <a:buSzPts val="1800"/>
              <a:buFont typeface="Arial"/>
              <a:buChar char="-"/>
            </a:pPr>
            <a:r>
              <a:rPr lang="en"/>
              <a:t>SLU models: large amounts of annotated training data.</a:t>
            </a:r>
            <a:endParaRPr/>
          </a:p>
          <a:p>
            <a:pPr indent="-317500" lvl="1" marL="1371600" rtl="0" algn="l">
              <a:spcBef>
                <a:spcPts val="0"/>
              </a:spcBef>
              <a:spcAft>
                <a:spcPts val="0"/>
              </a:spcAft>
              <a:buSzPts val="1400"/>
              <a:buChar char="-"/>
            </a:pPr>
            <a:r>
              <a:rPr lang="en"/>
              <a:t>Hand-crafted lexicons</a:t>
            </a:r>
            <a:endParaRPr/>
          </a:p>
          <a:p>
            <a:pPr indent="-317500" lvl="2" marL="1828800" rtl="0" algn="l">
              <a:spcBef>
                <a:spcPts val="0"/>
              </a:spcBef>
              <a:spcAft>
                <a:spcPts val="0"/>
              </a:spcAft>
              <a:buSzPts val="1400"/>
              <a:buChar char="-"/>
            </a:pPr>
            <a:r>
              <a:rPr lang="en" u="sng">
                <a:solidFill>
                  <a:schemeClr val="hlink"/>
                </a:solidFill>
                <a:hlinkClick r:id="rId3"/>
              </a:rPr>
              <a:t>Wen et al., 2016</a:t>
            </a:r>
            <a:endParaRPr/>
          </a:p>
          <a:p>
            <a:pPr indent="0" lvl="0" marL="0" rtl="0" algn="l">
              <a:spcBef>
                <a:spcPts val="1600"/>
              </a:spcBef>
              <a:spcAft>
                <a:spcPts val="1600"/>
              </a:spcAft>
              <a:buNone/>
            </a:pPr>
            <a:r>
              <a:t/>
            </a:r>
            <a:endParaRPr/>
          </a:p>
        </p:txBody>
      </p:sp>
      <p:sp>
        <p:nvSpPr>
          <p:cNvPr id="90" name="Google Shape;90;p17"/>
          <p:cNvSpPr txBox="1"/>
          <p:nvPr/>
        </p:nvSpPr>
        <p:spPr>
          <a:xfrm>
            <a:off x="269825" y="3564275"/>
            <a:ext cx="7672200" cy="85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2"/>
                </a:solidFill>
              </a:rPr>
              <a:t>Discussion question: Why do you think?</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idx="1" type="body"/>
          </p:nvPr>
        </p:nvSpPr>
        <p:spPr>
          <a:xfrm>
            <a:off x="764825" y="1376775"/>
            <a:ext cx="7317300" cy="156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Separate SLU and DST</a:t>
            </a:r>
            <a:endParaRPr/>
          </a:p>
          <a:p>
            <a:pPr indent="-317500" lvl="1" marL="914400" rtl="0" algn="l">
              <a:spcBef>
                <a:spcPts val="0"/>
              </a:spcBef>
              <a:spcAft>
                <a:spcPts val="0"/>
              </a:spcAft>
              <a:buSzPts val="1400"/>
              <a:buChar char="-"/>
            </a:pPr>
            <a:r>
              <a:rPr lang="en"/>
              <a:t>SLU: Detect slot-value pairs from ASR</a:t>
            </a:r>
            <a:endParaRPr/>
          </a:p>
          <a:p>
            <a:pPr indent="-317500" lvl="2" marL="1371600" rtl="0" algn="l">
              <a:spcBef>
                <a:spcPts val="0"/>
              </a:spcBef>
              <a:spcAft>
                <a:spcPts val="0"/>
              </a:spcAft>
              <a:buSzPts val="1400"/>
              <a:buChar char="-"/>
            </a:pPr>
            <a:r>
              <a:rPr lang="en"/>
              <a:t>Binary classification/Sequence model</a:t>
            </a:r>
            <a:endParaRPr/>
          </a:p>
          <a:p>
            <a:pPr indent="-317500" lvl="1" marL="914400" rtl="0" algn="l">
              <a:spcBef>
                <a:spcPts val="0"/>
              </a:spcBef>
              <a:spcAft>
                <a:spcPts val="0"/>
              </a:spcAft>
              <a:buSzPts val="1400"/>
              <a:buChar char="-"/>
            </a:pPr>
            <a:r>
              <a:rPr lang="en"/>
              <a:t>DST: Update the belief state</a:t>
            </a:r>
            <a:endParaRPr/>
          </a:p>
          <a:p>
            <a:pPr indent="-317500" lvl="1" marL="914400" rtl="0" algn="l">
              <a:spcBef>
                <a:spcPts val="0"/>
              </a:spcBef>
              <a:spcAft>
                <a:spcPts val="0"/>
              </a:spcAft>
              <a:buSzPts val="1400"/>
              <a:buChar char="-"/>
            </a:pPr>
            <a:r>
              <a:rPr lang="en"/>
              <a:t>Discussion question: Thoughts? Drawbacks? </a:t>
            </a:r>
            <a:endParaRPr/>
          </a:p>
        </p:txBody>
      </p:sp>
      <p:sp>
        <p:nvSpPr>
          <p:cNvPr id="96" name="Google Shape;96;p18"/>
          <p:cNvSpPr txBox="1"/>
          <p:nvPr>
            <p:ph type="title"/>
          </p:nvPr>
        </p:nvSpPr>
        <p:spPr>
          <a:xfrm>
            <a:off x="272550" y="423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Older Approaches</a:t>
            </a:r>
            <a:endParaRPr/>
          </a:p>
        </p:txBody>
      </p:sp>
      <p:sp>
        <p:nvSpPr>
          <p:cNvPr id="97" name="Google Shape;97;p18"/>
          <p:cNvSpPr txBox="1"/>
          <p:nvPr>
            <p:ph idx="1" type="body"/>
          </p:nvPr>
        </p:nvSpPr>
        <p:spPr>
          <a:xfrm>
            <a:off x="764825" y="3095225"/>
            <a:ext cx="7317300" cy="139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Joint SLU/DST</a:t>
            </a:r>
            <a:endParaRPr/>
          </a:p>
          <a:p>
            <a:pPr indent="-317500" lvl="1" marL="914400" rtl="0" algn="l">
              <a:spcBef>
                <a:spcPts val="0"/>
              </a:spcBef>
              <a:spcAft>
                <a:spcPts val="0"/>
              </a:spcAft>
              <a:buSzPts val="1400"/>
              <a:buChar char="-"/>
            </a:pPr>
            <a:r>
              <a:rPr lang="en"/>
              <a:t>Generate belief states from ASR predictions</a:t>
            </a:r>
            <a:endParaRPr/>
          </a:p>
          <a:p>
            <a:pPr indent="-317500" lvl="1" marL="914400" rtl="0" algn="l">
              <a:spcBef>
                <a:spcPts val="0"/>
              </a:spcBef>
              <a:spcAft>
                <a:spcPts val="0"/>
              </a:spcAft>
              <a:buSzPts val="1400"/>
              <a:buChar char="-"/>
            </a:pPr>
            <a:r>
              <a:rPr lang="en"/>
              <a:t>Relies on delexilization</a:t>
            </a:r>
            <a:endParaRPr/>
          </a:p>
          <a:p>
            <a:pPr indent="-317500" lvl="2" marL="1371600" rtl="0" algn="l">
              <a:spcBef>
                <a:spcPts val="0"/>
              </a:spcBef>
              <a:spcAft>
                <a:spcPts val="0"/>
              </a:spcAft>
              <a:buSzPts val="1400"/>
              <a:buChar char="-"/>
            </a:pPr>
            <a:r>
              <a:rPr lang="en"/>
              <a:t>Replace text with generic labels in the dialogue</a:t>
            </a:r>
            <a:endParaRPr/>
          </a:p>
          <a:p>
            <a:pPr indent="-317500" lvl="1" marL="914400" rtl="0" algn="l">
              <a:spcBef>
                <a:spcPts val="0"/>
              </a:spcBef>
              <a:spcAft>
                <a:spcPts val="0"/>
              </a:spcAft>
              <a:buSzPts val="1400"/>
              <a:buChar char="-"/>
            </a:pPr>
            <a:r>
              <a:rPr lang="en"/>
              <a:t>Discussion question: Drawbacks?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430725" y="1248400"/>
            <a:ext cx="8204924" cy="2913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Belief Tracking (NBT)</a:t>
            </a:r>
            <a:endParaRPr/>
          </a:p>
        </p:txBody>
      </p:sp>
      <p:sp>
        <p:nvSpPr>
          <p:cNvPr id="108" name="Google Shape;108;p20"/>
          <p:cNvSpPr txBox="1"/>
          <p:nvPr>
            <p:ph idx="1" type="body"/>
          </p:nvPr>
        </p:nvSpPr>
        <p:spPr>
          <a:xfrm>
            <a:off x="311700" y="1152475"/>
            <a:ext cx="8520600" cy="1770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NBT: Leverages representation learning. </a:t>
            </a:r>
            <a:endParaRPr/>
          </a:p>
          <a:p>
            <a:pPr indent="-342900" lvl="0" marL="457200" rtl="0" algn="l">
              <a:spcBef>
                <a:spcPts val="0"/>
              </a:spcBef>
              <a:spcAft>
                <a:spcPts val="0"/>
              </a:spcAft>
              <a:buSzPts val="1800"/>
              <a:buChar char="-"/>
            </a:pPr>
            <a:r>
              <a:rPr lang="en"/>
              <a:t>NBT uses pre-trained word vectors</a:t>
            </a:r>
            <a:endParaRPr/>
          </a:p>
          <a:p>
            <a:pPr indent="-317500" lvl="1" marL="914400" rtl="0" algn="l">
              <a:spcBef>
                <a:spcPts val="0"/>
              </a:spcBef>
              <a:spcAft>
                <a:spcPts val="0"/>
              </a:spcAft>
              <a:buSzPts val="1400"/>
              <a:buChar char="-"/>
            </a:pPr>
            <a:r>
              <a:rPr lang="en"/>
              <a:t>Represent user utterances and dialogue context.</a:t>
            </a:r>
            <a:endParaRPr/>
          </a:p>
          <a:p>
            <a:pPr indent="-342900" lvl="0" marL="457200" rtl="0" algn="l">
              <a:spcBef>
                <a:spcPts val="0"/>
              </a:spcBef>
              <a:spcAft>
                <a:spcPts val="0"/>
              </a:spcAft>
              <a:buSzPts val="1800"/>
              <a:buChar char="-"/>
            </a:pPr>
            <a:r>
              <a:rPr lang="en"/>
              <a:t>Match performance of SOTA models which rely on hand-crafted semantic lexicons.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09" name="Google Shape;109;p20"/>
          <p:cNvPicPr preferRelativeResize="0"/>
          <p:nvPr/>
        </p:nvPicPr>
        <p:blipFill>
          <a:blip r:embed="rId3">
            <a:alphaModFix/>
          </a:blip>
          <a:stretch>
            <a:fillRect/>
          </a:stretch>
        </p:blipFill>
        <p:spPr>
          <a:xfrm>
            <a:off x="5867950" y="3068675"/>
            <a:ext cx="2214773" cy="1245799"/>
          </a:xfrm>
          <a:prstGeom prst="rect">
            <a:avLst/>
          </a:prstGeom>
          <a:noFill/>
          <a:ln>
            <a:noFill/>
          </a:ln>
        </p:spPr>
      </p:pic>
      <p:sp>
        <p:nvSpPr>
          <p:cNvPr id="110" name="Google Shape;110;p20"/>
          <p:cNvSpPr txBox="1"/>
          <p:nvPr/>
        </p:nvSpPr>
        <p:spPr>
          <a:xfrm>
            <a:off x="297625" y="3568800"/>
            <a:ext cx="5605500" cy="7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2"/>
                </a:solidFill>
              </a:rPr>
              <a:t>DST shifts towards pre-trained word embeddings </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Topics</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Dataset</a:t>
            </a:r>
            <a:endParaRPr/>
          </a:p>
          <a:p>
            <a:pPr indent="457200" lvl="0" marL="0" rtl="0" algn="l">
              <a:spcBef>
                <a:spcPts val="1600"/>
              </a:spcBef>
              <a:spcAft>
                <a:spcPts val="0"/>
              </a:spcAft>
              <a:buNone/>
            </a:pPr>
            <a:r>
              <a:rPr lang="en"/>
              <a:t>Models</a:t>
            </a:r>
            <a:endParaRPr/>
          </a:p>
          <a:p>
            <a:pPr indent="0" lvl="0" marL="457200" rtl="0" algn="l">
              <a:spcBef>
                <a:spcPts val="1600"/>
              </a:spcBef>
              <a:spcAft>
                <a:spcPts val="1600"/>
              </a:spcAft>
              <a:buNone/>
            </a:pPr>
            <a:r>
              <a:rPr lang="en"/>
              <a:t>Experiments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